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9" r:id="rId4"/>
  </p:sldMasterIdLst>
  <p:notesMasterIdLst>
    <p:notesMasterId r:id="rId51"/>
  </p:notesMasterIdLst>
  <p:sldIdLst>
    <p:sldId id="579" r:id="rId5"/>
    <p:sldId id="648" r:id="rId6"/>
    <p:sldId id="649" r:id="rId7"/>
    <p:sldId id="650" r:id="rId8"/>
    <p:sldId id="651" r:id="rId9"/>
    <p:sldId id="652" r:id="rId10"/>
    <p:sldId id="660" r:id="rId11"/>
    <p:sldId id="661" r:id="rId12"/>
    <p:sldId id="662" r:id="rId13"/>
    <p:sldId id="663" r:id="rId14"/>
    <p:sldId id="653" r:id="rId15"/>
    <p:sldId id="654" r:id="rId16"/>
    <p:sldId id="664" r:id="rId17"/>
    <p:sldId id="665" r:id="rId18"/>
    <p:sldId id="666" r:id="rId19"/>
    <p:sldId id="667" r:id="rId20"/>
    <p:sldId id="668" r:id="rId21"/>
    <p:sldId id="669" r:id="rId22"/>
    <p:sldId id="670" r:id="rId23"/>
    <p:sldId id="671" r:id="rId24"/>
    <p:sldId id="672" r:id="rId25"/>
    <p:sldId id="673" r:id="rId26"/>
    <p:sldId id="674" r:id="rId27"/>
    <p:sldId id="675" r:id="rId28"/>
    <p:sldId id="676" r:id="rId29"/>
    <p:sldId id="677" r:id="rId30"/>
    <p:sldId id="678" r:id="rId31"/>
    <p:sldId id="679" r:id="rId32"/>
    <p:sldId id="680" r:id="rId33"/>
    <p:sldId id="681" r:id="rId34"/>
    <p:sldId id="682" r:id="rId35"/>
    <p:sldId id="683" r:id="rId36"/>
    <p:sldId id="684" r:id="rId37"/>
    <p:sldId id="685" r:id="rId38"/>
    <p:sldId id="655" r:id="rId39"/>
    <p:sldId id="656" r:id="rId40"/>
    <p:sldId id="657" r:id="rId41"/>
    <p:sldId id="658" r:id="rId42"/>
    <p:sldId id="686" r:id="rId43"/>
    <p:sldId id="687" r:id="rId44"/>
    <p:sldId id="688" r:id="rId45"/>
    <p:sldId id="689" r:id="rId46"/>
    <p:sldId id="690" r:id="rId47"/>
    <p:sldId id="691" r:id="rId48"/>
    <p:sldId id="692" r:id="rId49"/>
    <p:sldId id="693" r:id="rId50"/>
  </p:sldIdLst>
  <p:sldSz cx="9144000" cy="5143500" type="screen16x9"/>
  <p:notesSz cx="6797675" cy="9856788"/>
  <p:custDataLst>
    <p:tags r:id="rId5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8"/>
    <a:srgbClr val="FF6600"/>
    <a:srgbClr val="CC0099"/>
    <a:srgbClr val="FF3399"/>
    <a:srgbClr val="FF0066"/>
    <a:srgbClr val="46585D"/>
    <a:srgbClr val="FF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971" autoAdjust="0"/>
  </p:normalViewPr>
  <p:slideViewPr>
    <p:cSldViewPr snapToGrid="0" snapToObjects="1">
      <p:cViewPr varScale="1">
        <p:scale>
          <a:sx n="143" d="100"/>
          <a:sy n="143" d="100"/>
        </p:scale>
        <p:origin x="-630" y="-96"/>
      </p:cViewPr>
      <p:guideLst>
        <p:guide orient="horz" pos="3239"/>
        <p:guide pos="5759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 0 to 30</c:v>
          </c:tx>
          <c:invertIfNegative val="0"/>
          <c:cat>
            <c:strRef>
              <c:f>Feuil1!$A$2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</c:ser>
        <c:ser>
          <c:idx val="1"/>
          <c:order val="1"/>
          <c:tx>
            <c:v> 31 to 60</c:v>
          </c:tx>
          <c:spPr>
            <a:solidFill>
              <a:srgbClr val="00B0F0"/>
            </a:solidFill>
          </c:spPr>
          <c:invertIfNegative val="0"/>
          <c:cat>
            <c:strRef>
              <c:f>Feuil1!$A$2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740</c:v>
                </c:pt>
              </c:numCache>
            </c:numRef>
          </c:val>
        </c:ser>
        <c:ser>
          <c:idx val="2"/>
          <c:order val="2"/>
          <c:tx>
            <c:v> 61 to 90</c:v>
          </c:tx>
          <c:invertIfNegative val="0"/>
          <c:cat>
            <c:strRef>
              <c:f>Feuil1!$A$2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675</c:v>
                </c:pt>
              </c:numCache>
            </c:numRef>
          </c:val>
        </c:ser>
        <c:ser>
          <c:idx val="3"/>
          <c:order val="3"/>
          <c:tx>
            <c:v> 91 to 100</c:v>
          </c:tx>
          <c:invertIfNegative val="0"/>
          <c:cat>
            <c:strRef>
              <c:f>Feuil1!$A$2</c:f>
              <c:strCache>
                <c:ptCount val="1"/>
                <c:pt idx="0">
                  <c:v> </c:v>
                </c:pt>
              </c:strCache>
            </c:strRef>
          </c:cat>
          <c:val>
            <c:numRef>
              <c:f>Feuil1!$E$2</c:f>
              <c:numCache>
                <c:formatCode>General</c:formatCode>
                <c:ptCount val="1"/>
                <c:pt idx="0">
                  <c:v>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326528"/>
        <c:axId val="282328448"/>
      </c:barChart>
      <c:catAx>
        <c:axId val="28232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CA" baseline="0">
                    <a:solidFill>
                      <a:schemeClr val="tx1"/>
                    </a:solidFill>
                  </a:rPr>
                  <a:t>Body mass index (percentile)</a:t>
                </a:r>
              </a:p>
            </c:rich>
          </c:tx>
          <c:layout>
            <c:manualLayout>
              <c:xMode val="edge"/>
              <c:yMode val="edge"/>
              <c:x val="0.36354299974798315"/>
              <c:y val="0.838091949571878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2328448"/>
        <c:crosses val="autoZero"/>
        <c:auto val="1"/>
        <c:lblAlgn val="ctr"/>
        <c:lblOffset val="100"/>
        <c:noMultiLvlLbl val="0"/>
      </c:catAx>
      <c:valAx>
        <c:axId val="282328448"/>
        <c:scaling>
          <c:orientation val="minMax"/>
          <c:max val="800"/>
        </c:scaling>
        <c:delete val="0"/>
        <c:axPos val="l"/>
        <c:title>
          <c:tx>
            <c:rich>
              <a:bodyPr/>
              <a:lstStyle/>
              <a:p>
                <a:pPr>
                  <a:defRPr sz="1099" b="0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CA" sz="1799" b="1" i="0" u="none" strike="noStrike" baseline="0">
                    <a:solidFill>
                      <a:schemeClr val="tx1"/>
                    </a:solidFill>
                    <a:latin typeface="Calibri"/>
                  </a:rPr>
                  <a:t>Daily calcium intake (mg)</a:t>
                </a:r>
              </a:p>
            </c:rich>
          </c:tx>
          <c:layout>
            <c:manualLayout>
              <c:xMode val="edge"/>
              <c:yMode val="edge"/>
              <c:x val="7.2726710487850199E-3"/>
              <c:y val="0.158884181380914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fr-FR"/>
          </a:p>
        </c:txPr>
        <c:crossAx val="282326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370718004511759"/>
          <c:y val="0"/>
          <c:w val="0.65295592149342141"/>
          <c:h val="0.1204038122283896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hPercent val="65"/>
      <c:rotY val="2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11638897560962E-2"/>
          <c:y val="4.0806245866404411E-2"/>
          <c:w val="0.9142857142857147"/>
          <c:h val="0.80143540669856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Body Fat (kg)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Control</c:v>
                </c:pt>
                <c:pt idx="1">
                  <c:v>Yogurt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32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0"/>
        <c:shape val="box"/>
        <c:axId val="333915648"/>
        <c:axId val="333917184"/>
        <c:axId val="0"/>
      </c:bar3DChart>
      <c:catAx>
        <c:axId val="33391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b="1"/>
            </a:pPr>
            <a:endParaRPr lang="fr-FR"/>
          </a:p>
        </c:txPr>
        <c:crossAx val="33391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3917184"/>
        <c:scaling>
          <c:orientation val="minMax"/>
          <c:max val="38"/>
          <c:min val="2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33391564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(3.8)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Low (1.3)</c:v>
                </c:pt>
                <c:pt idx="1">
                  <c:v>Med (2.3)</c:v>
                </c:pt>
                <c:pt idx="2">
                  <c:v>High (3.6)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0.94000000000000061</c:v>
                </c:pt>
                <c:pt idx="1">
                  <c:v>0.84000000000000064</c:v>
                </c:pt>
                <c:pt idx="2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 (2.5)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Low (1.3)</c:v>
                </c:pt>
                <c:pt idx="1">
                  <c:v>Med (2.3)</c:v>
                </c:pt>
                <c:pt idx="2">
                  <c:v>High (3.6)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1.06</c:v>
                </c:pt>
                <c:pt idx="2">
                  <c:v>1.1200000000000001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(1.5)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Low (1.3)</c:v>
                </c:pt>
                <c:pt idx="1">
                  <c:v>Med (2.3)</c:v>
                </c:pt>
                <c:pt idx="2">
                  <c:v>High (3.6)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  <c:pt idx="1">
                  <c:v>1.05</c:v>
                </c:pt>
                <c:pt idx="2">
                  <c:v>1.05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296192"/>
        <c:axId val="334297728"/>
        <c:axId val="304273600"/>
      </c:bar3DChart>
      <c:catAx>
        <c:axId val="334296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000" b="1"/>
            </a:pPr>
            <a:endParaRPr lang="fr-FR"/>
          </a:p>
        </c:txPr>
        <c:crossAx val="334297728"/>
        <c:crosses val="autoZero"/>
        <c:auto val="1"/>
        <c:lblAlgn val="ctr"/>
        <c:lblOffset val="100"/>
        <c:noMultiLvlLbl val="0"/>
      </c:catAx>
      <c:valAx>
        <c:axId val="334297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334296192"/>
        <c:crosses val="autoZero"/>
        <c:crossBetween val="between"/>
      </c:valAx>
      <c:serAx>
        <c:axId val="30427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fr-FR"/>
          </a:p>
        </c:txPr>
        <c:crossAx val="33429772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64761-3853-486B-A6A4-A2DDC3E6DBE1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97CD-CF4C-4385-86B1-4180822273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5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97CD-CF4C-4385-86B1-4180822273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yogurtinnutriti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5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4240" y="3327835"/>
            <a:ext cx="4068000" cy="48474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subtitle</a:t>
            </a:r>
            <a:r>
              <a:rPr lang="fr-FR" dirty="0" smtClean="0"/>
              <a:t>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789555"/>
            <a:ext cx="2671136" cy="2378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9952" y="4572001"/>
            <a:ext cx="1019392" cy="3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11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192"/>
            <a:ext cx="1587" cy="119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4312" y="3543859"/>
            <a:ext cx="4896544" cy="268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C0DA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32" y="1005588"/>
            <a:ext cx="2671136" cy="2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8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192"/>
            <a:ext cx="1587" cy="119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4312" y="3543859"/>
            <a:ext cx="4896544" cy="268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F7AE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32" y="1005588"/>
            <a:ext cx="2671136" cy="2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34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192"/>
            <a:ext cx="1587" cy="119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4312" y="3543859"/>
            <a:ext cx="4896544" cy="268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C520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32" y="1005588"/>
            <a:ext cx="2671136" cy="2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9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192"/>
            <a:ext cx="1587" cy="119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4312" y="3543859"/>
            <a:ext cx="4896544" cy="268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EC5B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32" y="1005588"/>
            <a:ext cx="2671136" cy="2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95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192"/>
            <a:ext cx="1587" cy="119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4312" y="3543859"/>
            <a:ext cx="4896544" cy="268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72327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32" y="1005588"/>
            <a:ext cx="2671136" cy="2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02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192"/>
            <a:ext cx="1587" cy="119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4312" y="3543859"/>
            <a:ext cx="4896544" cy="268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3F96D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32" y="1005588"/>
            <a:ext cx="2671136" cy="2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97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" y="1192"/>
            <a:ext cx="1587" cy="119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4312" y="3543859"/>
            <a:ext cx="4896544" cy="268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32" y="1005588"/>
            <a:ext cx="2671136" cy="23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2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http://yogurtinnutrition.com/wp-content/uploads/logo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1" y="205980"/>
            <a:ext cx="1492249" cy="66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5838"/>
            <a:ext cx="9169400" cy="40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733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2pPr marL="457200" indent="-304800" algn="l">
              <a:buClrTx/>
              <a:buSzPct val="65000"/>
              <a:buFont typeface="Wingdings"/>
              <a:buChar char="l"/>
              <a:defRPr lang="en-US" sz="3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304800" algn="l">
              <a:buClrTx/>
              <a:buSzPct val="100000"/>
              <a:buFontTx/>
              <a:buChar char="–"/>
              <a:defRPr/>
            </a:lvl3pPr>
            <a:lvl4pPr marL="1371600" indent="-304800" algn="l">
              <a:buClrTx/>
              <a:buSzPct val="55000"/>
              <a:buFont typeface="Wingdings"/>
              <a:buChar char="¡"/>
              <a:defRPr/>
            </a:lvl4pPr>
          </a:lstStyle>
          <a:p>
            <a:pPr lvl="1" algn="l" defTabSz="457200" rtl="0" eaLnBrk="1" latinLnBrk="0" hangingPunct="1">
              <a:buSzPct val="65000"/>
            </a:pPr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 algn="l" defTabSz="457200" rtl="0" eaLnBrk="1" latinLnBrk="0" hangingPunct="1">
              <a:buSzPct val="65000"/>
            </a:pPr>
            <a:endParaRPr lang="fr-F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DA52"/>
                </a:solidFill>
              </a:defRPr>
            </a:lvl1pPr>
          </a:lstStyle>
          <a:p>
            <a:fld id="{21464D6D-F332-2F45-AF28-0FEC8254F4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70" y="182806"/>
            <a:ext cx="681418" cy="60674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5496" y="832464"/>
            <a:ext cx="115212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" dirty="0">
                <a:solidFill>
                  <a:srgbClr val="BED74E"/>
                </a:solidFill>
                <a:cs typeface="Calibri"/>
              </a:rPr>
              <a:t>BUSINESS REVIEW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DA5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39700" y="4895850"/>
            <a:ext cx="5912296" cy="16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>
                <a:solidFill>
                  <a:srgbClr val="C0DA52"/>
                </a:solidFill>
              </a:rPr>
              <a:t>DANONE CONFIDENTIAL – LATAM GM MEETING – FEBRUARY 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7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3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3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7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0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7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8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1D3D24-1FCA-4708-919B-B94F1A1B2D0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17/11/2016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B735899-0DF4-4FB3-99D9-E806C6D6D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7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  <p:sldLayoutId id="2147493485" r:id="rId6"/>
    <p:sldLayoutId id="2147493486" r:id="rId7"/>
    <p:sldLayoutId id="2147493487" r:id="rId8"/>
    <p:sldLayoutId id="2147493488" r:id="rId9"/>
    <p:sldLayoutId id="2147493489" r:id="rId10"/>
    <p:sldLayoutId id="2147493490" r:id="rId11"/>
    <p:sldLayoutId id="2147493491" r:id="rId12"/>
    <p:sldLayoutId id="2147493492" r:id="rId13"/>
    <p:sldLayoutId id="2147493493" r:id="rId14"/>
    <p:sldLayoutId id="2147493494" r:id="rId15"/>
    <p:sldLayoutId id="2147493495" r:id="rId16"/>
    <p:sldLayoutId id="2147493496" r:id="rId17"/>
    <p:sldLayoutId id="2147493497" r:id="rId18"/>
    <p:sldLayoutId id="2147493498" r:id="rId19"/>
    <p:sldLayoutId id="214749349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3850" y="699989"/>
            <a:ext cx="7772400" cy="2938691"/>
          </a:xfrm>
        </p:spPr>
        <p:txBody>
          <a:bodyPr>
            <a:noAutofit/>
          </a:bodyPr>
          <a:lstStyle/>
          <a:p>
            <a:r>
              <a:rPr lang="en-CA" sz="3200" b="1" dirty="0">
                <a:solidFill>
                  <a:srgbClr val="19387B"/>
                </a:solidFill>
              </a:rPr>
              <a:t>Yogurt: a long-standing food to help </a:t>
            </a:r>
            <a:r>
              <a:rPr lang="en-CA" sz="3200" b="1" dirty="0" smtClean="0">
                <a:solidFill>
                  <a:srgbClr val="19387B"/>
                </a:solidFill>
              </a:rPr>
              <a:t/>
            </a:r>
            <a:br>
              <a:rPr lang="en-CA" sz="3200" b="1" dirty="0" smtClean="0">
                <a:solidFill>
                  <a:srgbClr val="19387B"/>
                </a:solidFill>
              </a:rPr>
            </a:br>
            <a:r>
              <a:rPr lang="en-CA" sz="3200" b="1" dirty="0" smtClean="0">
                <a:solidFill>
                  <a:srgbClr val="19387B"/>
                </a:solidFill>
              </a:rPr>
              <a:t>restrain </a:t>
            </a:r>
            <a:r>
              <a:rPr lang="en-CA" sz="3200" b="1" dirty="0">
                <a:solidFill>
                  <a:srgbClr val="19387B"/>
                </a:solidFill>
              </a:rPr>
              <a:t>modern </a:t>
            </a:r>
            <a:r>
              <a:rPr lang="en-CA" sz="3200" b="1" dirty="0" smtClean="0">
                <a:solidFill>
                  <a:srgbClr val="19387B"/>
                </a:solidFill>
              </a:rPr>
              <a:t>disease</a:t>
            </a:r>
            <a:br>
              <a:rPr lang="en-CA" sz="3200" b="1" dirty="0" smtClean="0">
                <a:solidFill>
                  <a:srgbClr val="19387B"/>
                </a:solidFill>
              </a:rPr>
            </a:br>
            <a:r>
              <a:rPr lang="en-CA" sz="3200" b="1" dirty="0">
                <a:solidFill>
                  <a:srgbClr val="19387B"/>
                </a:solidFill>
              </a:rPr>
              <a:t/>
            </a:r>
            <a:br>
              <a:rPr lang="en-CA" sz="3200" b="1" dirty="0">
                <a:solidFill>
                  <a:srgbClr val="19387B"/>
                </a:solidFill>
              </a:rPr>
            </a:br>
            <a:r>
              <a:rPr lang="en-CA" sz="2000" b="1" dirty="0" smtClean="0">
                <a:solidFill>
                  <a:srgbClr val="002060"/>
                </a:solidFill>
              </a:rPr>
              <a:t>Angelo </a:t>
            </a:r>
            <a:r>
              <a:rPr lang="en-CA" sz="2000" b="1" dirty="0">
                <a:solidFill>
                  <a:srgbClr val="002060"/>
                </a:solidFill>
              </a:rPr>
              <a:t>Tremblay</a:t>
            </a:r>
            <a:r>
              <a:rPr lang="en-CA" sz="2000" dirty="0">
                <a:solidFill>
                  <a:srgbClr val="002060"/>
                </a:solidFill>
              </a:rPr>
              <a:t/>
            </a:r>
            <a:br>
              <a:rPr lang="en-CA" sz="2000" dirty="0">
                <a:solidFill>
                  <a:srgbClr val="002060"/>
                </a:solidFill>
              </a:rPr>
            </a:br>
            <a:r>
              <a:rPr lang="en-CA" sz="2000" dirty="0">
                <a:solidFill>
                  <a:srgbClr val="002060"/>
                </a:solidFill>
              </a:rPr>
              <a:t>Department of </a:t>
            </a:r>
            <a:r>
              <a:rPr lang="en-CA" sz="2000" dirty="0" smtClean="0">
                <a:solidFill>
                  <a:srgbClr val="002060"/>
                </a:solidFill>
              </a:rPr>
              <a:t>Kinesiology</a:t>
            </a:r>
            <a:br>
              <a:rPr lang="en-CA" sz="2000" dirty="0" smtClean="0">
                <a:solidFill>
                  <a:srgbClr val="002060"/>
                </a:solidFill>
              </a:rPr>
            </a:br>
            <a:r>
              <a:rPr lang="en-CA" sz="2000" dirty="0" smtClean="0">
                <a:solidFill>
                  <a:srgbClr val="002060"/>
                </a:solidFill>
              </a:rPr>
              <a:t>Laval </a:t>
            </a:r>
            <a:r>
              <a:rPr lang="en-CA" sz="2000" dirty="0">
                <a:solidFill>
                  <a:srgbClr val="002060"/>
                </a:solidFill>
              </a:rPr>
              <a:t>University</a:t>
            </a:r>
            <a:r>
              <a:rPr lang="fr-CA" sz="2000" dirty="0">
                <a:solidFill>
                  <a:srgbClr val="002060"/>
                </a:solidFill>
              </a:rPr>
              <a:t/>
            </a:r>
            <a:br>
              <a:rPr lang="fr-CA" sz="2000" dirty="0">
                <a:solidFill>
                  <a:srgbClr val="002060"/>
                </a:solidFill>
              </a:rPr>
            </a:b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3577" y="3332108"/>
            <a:ext cx="1381199" cy="6975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81970" y="2049517"/>
            <a:ext cx="7952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1969" y="2107324"/>
            <a:ext cx="7952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8"/>
          <p:cNvSpPr txBox="1"/>
          <p:nvPr/>
        </p:nvSpPr>
        <p:spPr>
          <a:xfrm>
            <a:off x="1443521" y="1692781"/>
            <a:ext cx="6063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3000" b="1" dirty="0">
                <a:solidFill>
                  <a:srgbClr val="19387B"/>
                </a:solidFill>
              </a:rPr>
              <a:t>A</a:t>
            </a:r>
            <a:r>
              <a:rPr lang="en-CA" sz="3200" dirty="0">
                <a:solidFill>
                  <a:srgbClr val="FFFF00"/>
                </a:solidFill>
              </a:rPr>
              <a:t> </a:t>
            </a:r>
            <a:r>
              <a:rPr lang="en-CA" sz="3000" b="1" dirty="0">
                <a:solidFill>
                  <a:srgbClr val="19387B"/>
                </a:solidFill>
              </a:rPr>
              <a:t>story initially oriented on calcium</a:t>
            </a:r>
            <a:endParaRPr lang="fr-FR" sz="3000" b="1" dirty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60353" y="200928"/>
            <a:ext cx="6448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3000" b="1" dirty="0">
                <a:solidFill>
                  <a:srgbClr val="19387B"/>
                </a:solidFill>
              </a:rPr>
              <a:t>Dietary calcium in human hypertension</a:t>
            </a:r>
            <a:endParaRPr lang="fr-FR" sz="3000" b="1" dirty="0">
              <a:solidFill>
                <a:srgbClr val="19387B"/>
              </a:solidFill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460353" y="1219186"/>
            <a:ext cx="80838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60353" y="2072243"/>
            <a:ext cx="80838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60353" y="3905236"/>
            <a:ext cx="80838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435557" y="4090964"/>
            <a:ext cx="4770822" cy="3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CA" sz="1400" dirty="0"/>
              <a:t>From McCarron DA et al, Science 217:2, 1982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438" y="1292773"/>
            <a:ext cx="77629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2060"/>
                </a:solidFill>
              </a:rPr>
              <a:t>SUBJECTS								</a:t>
            </a:r>
            <a:r>
              <a:rPr lang="fr-BE" dirty="0" err="1" smtClean="0">
                <a:solidFill>
                  <a:srgbClr val="002060"/>
                </a:solidFill>
              </a:rPr>
              <a:t>Mean</a:t>
            </a:r>
            <a:r>
              <a:rPr lang="fr-BE" dirty="0" smtClean="0">
                <a:solidFill>
                  <a:srgbClr val="002060"/>
                </a:solidFill>
              </a:rPr>
              <a:t> calcium </a:t>
            </a:r>
            <a:r>
              <a:rPr lang="fr-BE" dirty="0" err="1" smtClean="0">
                <a:solidFill>
                  <a:srgbClr val="002060"/>
                </a:solidFill>
              </a:rPr>
              <a:t>intake</a:t>
            </a:r>
            <a:r>
              <a:rPr lang="fr-BE" dirty="0" smtClean="0">
                <a:solidFill>
                  <a:srgbClr val="002060"/>
                </a:solidFill>
              </a:rPr>
              <a:t> (mg/</a:t>
            </a:r>
            <a:r>
              <a:rPr lang="fr-BE" dirty="0" err="1" smtClean="0">
                <a:solidFill>
                  <a:srgbClr val="002060"/>
                </a:solidFill>
              </a:rPr>
              <a:t>day</a:t>
            </a:r>
            <a:r>
              <a:rPr lang="fr-BE" dirty="0" smtClean="0">
                <a:solidFill>
                  <a:srgbClr val="002060"/>
                </a:solidFill>
              </a:rPr>
              <a:t>)</a:t>
            </a:r>
          </a:p>
          <a:p>
            <a:endParaRPr lang="fr-BE" dirty="0">
              <a:solidFill>
                <a:srgbClr val="002060"/>
              </a:solidFill>
            </a:endParaRPr>
          </a:p>
          <a:p>
            <a:endParaRPr lang="fr-BE" dirty="0" smtClean="0">
              <a:solidFill>
                <a:srgbClr val="002060"/>
              </a:solidFill>
            </a:endParaRPr>
          </a:p>
          <a:p>
            <a:endParaRPr lang="fr-BE" dirty="0">
              <a:solidFill>
                <a:srgbClr val="002060"/>
              </a:solidFill>
            </a:endParaRPr>
          </a:p>
          <a:p>
            <a:r>
              <a:rPr lang="fr-BE" dirty="0" err="1" smtClean="0">
                <a:solidFill>
                  <a:srgbClr val="002060"/>
                </a:solidFill>
              </a:rPr>
              <a:t>Normotensive</a:t>
            </a:r>
            <a:r>
              <a:rPr lang="fr-BE" dirty="0">
                <a:solidFill>
                  <a:srgbClr val="002060"/>
                </a:solidFill>
              </a:rPr>
              <a:t>	</a:t>
            </a:r>
            <a:r>
              <a:rPr lang="fr-BE" dirty="0" smtClean="0">
                <a:solidFill>
                  <a:srgbClr val="002060"/>
                </a:solidFill>
              </a:rPr>
              <a:t>								886</a:t>
            </a:r>
          </a:p>
          <a:p>
            <a:r>
              <a:rPr lang="fr-BE" dirty="0" err="1" smtClean="0">
                <a:solidFill>
                  <a:srgbClr val="002060"/>
                </a:solidFill>
              </a:rPr>
              <a:t>Controls</a:t>
            </a:r>
            <a:r>
              <a:rPr lang="fr-BE" dirty="0" smtClean="0">
                <a:solidFill>
                  <a:srgbClr val="002060"/>
                </a:solidFill>
              </a:rPr>
              <a:t>																															</a:t>
            </a:r>
          </a:p>
          <a:p>
            <a:r>
              <a:rPr lang="fr-BE" dirty="0" smtClean="0">
                <a:solidFill>
                  <a:srgbClr val="002060"/>
                </a:solidFill>
              </a:rPr>
              <a:t>Hypertensives									668	</a:t>
            </a:r>
            <a:endParaRPr lang="fr-CA" dirty="0">
              <a:solidFill>
                <a:srgbClr val="002060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574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60353" y="188315"/>
            <a:ext cx="36810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GB" sz="3000" b="1" dirty="0" smtClean="0">
                <a:solidFill>
                  <a:srgbClr val="19387B"/>
                </a:solidFill>
              </a:rPr>
              <a:t>Calcium intake </a:t>
            </a:r>
            <a:r>
              <a:rPr lang="en-GB" sz="3000" b="1" dirty="0" err="1" smtClean="0">
                <a:solidFill>
                  <a:srgbClr val="19387B"/>
                </a:solidFill>
              </a:rPr>
              <a:t>vs</a:t>
            </a:r>
            <a:r>
              <a:rPr lang="en-GB" sz="3000" b="1" dirty="0" smtClean="0">
                <a:solidFill>
                  <a:srgbClr val="19387B"/>
                </a:solidFill>
              </a:rPr>
              <a:t> BMI</a:t>
            </a:r>
            <a:endParaRPr lang="fr-FR" sz="3000" b="1" dirty="0" smtClean="0">
              <a:solidFill>
                <a:srgbClr val="19387B"/>
              </a:solidFill>
            </a:endParaRPr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106653"/>
              </p:ext>
            </p:extLst>
          </p:nvPr>
        </p:nvGraphicFramePr>
        <p:xfrm>
          <a:off x="550863" y="772566"/>
          <a:ext cx="6985054" cy="397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4358590" y="4854147"/>
            <a:ext cx="47271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Arial" charset="0"/>
              </a:rPr>
              <a:t>         McCarron DA </a:t>
            </a:r>
            <a:r>
              <a:rPr lang="en-US" sz="1050" i="1" dirty="0">
                <a:solidFill>
                  <a:schemeClr val="bg1"/>
                </a:solidFill>
                <a:latin typeface="Arial" charset="0"/>
              </a:rPr>
              <a:t>et al. </a:t>
            </a:r>
            <a:r>
              <a:rPr lang="en-US" sz="1050" dirty="0">
                <a:solidFill>
                  <a:schemeClr val="bg1"/>
                </a:solidFill>
                <a:latin typeface="Arial" charset="0"/>
              </a:rPr>
              <a:t>Science 1984;224:1392-8.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8340" y="870256"/>
            <a:ext cx="71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002060"/>
                </a:solidFill>
              </a:rPr>
              <a:t>0-30</a:t>
            </a:r>
            <a:endParaRPr lang="fr-BE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8383" y="870255"/>
            <a:ext cx="71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002060"/>
                </a:solidFill>
              </a:rPr>
              <a:t>31-60</a:t>
            </a:r>
            <a:endParaRPr lang="fr-BE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725" y="870254"/>
            <a:ext cx="71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002060"/>
                </a:solidFill>
              </a:rPr>
              <a:t>61-90</a:t>
            </a:r>
            <a:endParaRPr lang="fr-BE" sz="1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4893" y="855974"/>
            <a:ext cx="712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002060"/>
                </a:solidFill>
              </a:rPr>
              <a:t>91-100</a:t>
            </a:r>
            <a:endParaRPr lang="fr-BE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60353" y="299110"/>
            <a:ext cx="9669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GB" sz="3000" b="1" dirty="0" smtClean="0">
                <a:solidFill>
                  <a:srgbClr val="19387B"/>
                </a:solidFill>
              </a:rPr>
              <a:t>1988</a:t>
            </a:r>
            <a:endParaRPr lang="fr-FR" sz="3000" b="1" dirty="0" smtClean="0">
              <a:solidFill>
                <a:srgbClr val="19387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53" y="1008993"/>
            <a:ext cx="7762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rgbClr val="19387B"/>
                </a:solidFill>
              </a:rPr>
              <a:t>Reaven</a:t>
            </a:r>
            <a:r>
              <a:rPr lang="en-CA" sz="2000" dirty="0">
                <a:solidFill>
                  <a:srgbClr val="19387B"/>
                </a:solidFill>
              </a:rPr>
              <a:t> describes Syndrome X (metabolic syndrome) which is a suboptimal metabolic state reflecting the progression from a healthy to a pathological </a:t>
            </a:r>
            <a:r>
              <a:rPr lang="en-CA" sz="2000" dirty="0" smtClean="0">
                <a:solidFill>
                  <a:srgbClr val="19387B"/>
                </a:solidFill>
              </a:rPr>
              <a:t>state.</a:t>
            </a:r>
            <a:endParaRPr lang="en-CA" sz="2000" dirty="0">
              <a:solidFill>
                <a:srgbClr val="19387B"/>
              </a:solidFill>
            </a:endParaRPr>
          </a:p>
          <a:p>
            <a:endParaRPr lang="fr-BE" sz="2000" dirty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313899" y="198210"/>
            <a:ext cx="877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b="1" dirty="0">
                <a:solidFill>
                  <a:srgbClr val="19387B"/>
                </a:solidFill>
              </a:rPr>
              <a:t>Ten year cumulative incidence (%) of the insulin resistance (IR) syndrome components in low and high dairy consumers with stratification by baseline overweight status</a:t>
            </a:r>
            <a:endParaRPr lang="fr-FR" b="1" dirty="0">
              <a:solidFill>
                <a:srgbClr val="19387B"/>
              </a:solidFill>
            </a:endParaRPr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811434"/>
              </p:ext>
            </p:extLst>
          </p:nvPr>
        </p:nvGraphicFramePr>
        <p:xfrm>
          <a:off x="931144" y="903940"/>
          <a:ext cx="7384352" cy="3291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6088"/>
                <a:gridCol w="1846088"/>
                <a:gridCol w="1846088"/>
                <a:gridCol w="1846088"/>
              </a:tblGrid>
              <a:tr h="326997">
                <a:tc rowSpan="2">
                  <a:txBody>
                    <a:bodyPr/>
                    <a:lstStyle/>
                    <a:p>
                      <a:r>
                        <a:rPr lang="en-CA" dirty="0" smtClean="0"/>
                        <a:t>IR component</a:t>
                      </a:r>
                      <a:endParaRPr lang="fr-C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CA" dirty="0" smtClean="0"/>
                        <a:t>Dairy consumer</a:t>
                      </a:r>
                      <a:endParaRPr lang="fr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BMI (kg/m</a:t>
                      </a:r>
                      <a:r>
                        <a:rPr lang="en-CA" baseline="30000" dirty="0" smtClean="0"/>
                        <a:t>2</a:t>
                      </a:r>
                      <a:r>
                        <a:rPr lang="en-CA" baseline="0" dirty="0" smtClean="0"/>
                        <a:t>)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26997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CA" dirty="0" smtClean="0"/>
                        <a:t>&gt; 25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&lt; 25</a:t>
                      </a:r>
                      <a:endParaRPr lang="fr-CA" dirty="0"/>
                    </a:p>
                  </a:txBody>
                  <a:tcPr/>
                </a:tc>
              </a:tr>
              <a:tr h="564407">
                <a:tc rowSpan="2">
                  <a:txBody>
                    <a:bodyPr/>
                    <a:lstStyle/>
                    <a:p>
                      <a:r>
                        <a:rPr lang="en-CA" dirty="0" smtClean="0"/>
                        <a:t>Abnormal glucose</a:t>
                      </a:r>
                    </a:p>
                    <a:p>
                      <a:r>
                        <a:rPr lang="en-CA" dirty="0" smtClean="0"/>
                        <a:t>homeostasis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29.1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6.5</a:t>
                      </a:r>
                    </a:p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564407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15.5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5.3</a:t>
                      </a:r>
                    </a:p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564407">
                <a:tc rowSpan="2">
                  <a:txBody>
                    <a:bodyPr/>
                    <a:lstStyle/>
                    <a:p>
                      <a:r>
                        <a:rPr lang="en-CA" dirty="0" err="1" smtClean="0"/>
                        <a:t>Dyslipidemia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21.4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12.0</a:t>
                      </a:r>
                    </a:p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564407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13.0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8.0</a:t>
                      </a:r>
                    </a:p>
                    <a:p>
                      <a:pPr algn="ctr"/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39256" y="1671512"/>
            <a:ext cx="839958" cy="22997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1516942" y="4303978"/>
            <a:ext cx="4522853" cy="317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 smtClean="0">
                <a:solidFill>
                  <a:srgbClr val="002060"/>
                </a:solidFill>
              </a:rPr>
              <a:t>Low and high dairy consumption correspond to &lt; 10 and &gt; 35 servings per week</a:t>
            </a:r>
            <a:endParaRPr lang="fr-CA" sz="1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4743" y="4783026"/>
            <a:ext cx="4781302" cy="25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200" dirty="0" smtClean="0">
                <a:solidFill>
                  <a:schemeClr val="bg1"/>
                </a:solidFill>
              </a:rPr>
              <a:t>Adapted from Pereira et al, JAMA 287: 2081-9, 2002</a:t>
            </a:r>
            <a:endParaRPr lang="fr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2464407" y="1773381"/>
            <a:ext cx="4110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3000" b="1" dirty="0">
                <a:solidFill>
                  <a:srgbClr val="19387B"/>
                </a:solidFill>
              </a:rPr>
              <a:t>The contribution of </a:t>
            </a:r>
            <a:br>
              <a:rPr lang="en-CA" sz="3000" b="1" dirty="0">
                <a:solidFill>
                  <a:srgbClr val="19387B"/>
                </a:solidFill>
              </a:rPr>
            </a:br>
            <a:r>
              <a:rPr lang="en-CA" sz="3000" b="1" dirty="0">
                <a:solidFill>
                  <a:srgbClr val="19387B"/>
                </a:solidFill>
              </a:rPr>
              <a:t>Professor Michael </a:t>
            </a:r>
            <a:r>
              <a:rPr lang="en-CA" sz="3000" b="1" dirty="0" err="1">
                <a:solidFill>
                  <a:srgbClr val="19387B"/>
                </a:solidFill>
              </a:rPr>
              <a:t>Zemel</a:t>
            </a:r>
            <a:endParaRPr lang="fr-FR" sz="3000" b="1" dirty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8"/>
          <p:cNvSpPr txBox="1"/>
          <p:nvPr/>
        </p:nvSpPr>
        <p:spPr>
          <a:xfrm>
            <a:off x="313899" y="198210"/>
            <a:ext cx="877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b="1" dirty="0" smtClean="0">
                <a:solidFill>
                  <a:srgbClr val="19387B"/>
                </a:solidFill>
              </a:rPr>
              <a:t>Effects </a:t>
            </a:r>
            <a:r>
              <a:rPr lang="en-CA" b="1" dirty="0">
                <a:solidFill>
                  <a:srgbClr val="19387B"/>
                </a:solidFill>
              </a:rPr>
              <a:t>of calcium or dairy intake on the risk of being in the highest quartile </a:t>
            </a:r>
            <a:endParaRPr lang="en-CA" b="1" dirty="0" smtClean="0">
              <a:solidFill>
                <a:srgbClr val="19387B"/>
              </a:solidFill>
            </a:endParaRPr>
          </a:p>
          <a:p>
            <a:pPr algn="ctr" hangingPunct="0"/>
            <a:r>
              <a:rPr lang="en-CA" b="1" dirty="0" smtClean="0">
                <a:solidFill>
                  <a:srgbClr val="19387B"/>
                </a:solidFill>
              </a:rPr>
              <a:t>of </a:t>
            </a:r>
            <a:r>
              <a:rPr lang="en-CA" b="1" dirty="0">
                <a:solidFill>
                  <a:srgbClr val="19387B"/>
                </a:solidFill>
              </a:rPr>
              <a:t>body fat for women</a:t>
            </a:r>
            <a:endParaRPr lang="fr-FR" b="1" dirty="0">
              <a:solidFill>
                <a:srgbClr val="19387B"/>
              </a:solidFill>
            </a:endParaRPr>
          </a:p>
        </p:txBody>
      </p:sp>
      <p:graphicFrame>
        <p:nvGraphicFramePr>
          <p:cNvPr id="7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712555"/>
              </p:ext>
            </p:extLst>
          </p:nvPr>
        </p:nvGraphicFramePr>
        <p:xfrm>
          <a:off x="288744" y="1211781"/>
          <a:ext cx="8229600" cy="239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Quartile of calcium and dairy intake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Calcium intake (mg/day;</a:t>
                      </a:r>
                      <a:r>
                        <a:rPr lang="en-CA" baseline="0" dirty="0" smtClean="0"/>
                        <a:t> mean ± SEM)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Dairy intake (serving/month;</a:t>
                      </a:r>
                      <a:r>
                        <a:rPr lang="en-CA" baseline="0" dirty="0" smtClean="0"/>
                        <a:t> mean ± SEM)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Odds ratio of being in the highest body fat quartile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255</a:t>
                      </a:r>
                      <a:r>
                        <a:rPr lang="en-CA" baseline="0" dirty="0" smtClean="0"/>
                        <a:t> ± 20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14.4 ± 1.9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1.00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484 ± 13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38 ± 1.3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0.75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773 ± 28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57.2 ± 1.0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0.40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1346 ± 113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102.8</a:t>
                      </a:r>
                      <a:r>
                        <a:rPr lang="en-CA" baseline="0" dirty="0" smtClean="0"/>
                        <a:t> ± 3.6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0.16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27376" y="4708605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200" dirty="0">
                <a:solidFill>
                  <a:schemeClr val="bg1"/>
                </a:solidFill>
              </a:rPr>
              <a:t>Adapted from </a:t>
            </a:r>
            <a:r>
              <a:rPr lang="en-CA" sz="1200" dirty="0" err="1">
                <a:solidFill>
                  <a:schemeClr val="bg1"/>
                </a:solidFill>
              </a:rPr>
              <a:t>Zemel</a:t>
            </a:r>
            <a:r>
              <a:rPr lang="en-CA" sz="1200" dirty="0">
                <a:solidFill>
                  <a:schemeClr val="bg1"/>
                </a:solidFill>
              </a:rPr>
              <a:t> et al, FASEB J 14: 1132-8, 2000</a:t>
            </a:r>
            <a:endParaRPr lang="fr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380932" y="231584"/>
            <a:ext cx="33520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fr-CA" sz="3000" b="1" dirty="0">
                <a:solidFill>
                  <a:srgbClr val="19387B"/>
                </a:solidFill>
              </a:rPr>
              <a:t>Calcium and fat </a:t>
            </a:r>
            <a:r>
              <a:rPr lang="fr-CA" sz="3000" b="1" dirty="0" err="1">
                <a:solidFill>
                  <a:srgbClr val="19387B"/>
                </a:solidFill>
              </a:rPr>
              <a:t>loss</a:t>
            </a:r>
            <a:endParaRPr lang="fr-FR" sz="3000" b="1" dirty="0">
              <a:solidFill>
                <a:srgbClr val="19387B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43306"/>
              </p:ext>
            </p:extLst>
          </p:nvPr>
        </p:nvGraphicFramePr>
        <p:xfrm>
          <a:off x="500465" y="879776"/>
          <a:ext cx="5019307" cy="360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29000" y="58769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2000" dirty="0" err="1">
                <a:latin typeface="Times New Roman" pitchFamily="18" charset="0"/>
              </a:rPr>
              <a:t>Adapted</a:t>
            </a:r>
            <a:r>
              <a:rPr lang="fr-CA" sz="2000" dirty="0">
                <a:latin typeface="Times New Roman" pitchFamily="18" charset="0"/>
              </a:rPr>
              <a:t> </a:t>
            </a:r>
            <a:r>
              <a:rPr lang="fr-CA" sz="2000" dirty="0" err="1">
                <a:latin typeface="Times New Roman" pitchFamily="18" charset="0"/>
              </a:rPr>
              <a:t>from</a:t>
            </a:r>
            <a:r>
              <a:rPr lang="fr-CA" sz="2000" dirty="0">
                <a:latin typeface="Times New Roman" pitchFamily="18" charset="0"/>
              </a:rPr>
              <a:t> </a:t>
            </a:r>
            <a:r>
              <a:rPr lang="fr-CA" sz="2000" dirty="0" err="1">
                <a:latin typeface="Times New Roman" pitchFamily="18" charset="0"/>
              </a:rPr>
              <a:t>Zemel</a:t>
            </a:r>
            <a:r>
              <a:rPr lang="fr-CA" sz="2000" dirty="0">
                <a:latin typeface="Times New Roman" pitchFamily="18" charset="0"/>
              </a:rPr>
              <a:t> </a:t>
            </a:r>
            <a:r>
              <a:rPr lang="fr-CA" sz="2000" i="1" dirty="0">
                <a:latin typeface="Times New Roman" pitchFamily="18" charset="0"/>
              </a:rPr>
              <a:t>et al.  </a:t>
            </a:r>
            <a:r>
              <a:rPr lang="fr-CA" sz="2000" dirty="0">
                <a:latin typeface="Times New Roman" pitchFamily="18" charset="0"/>
              </a:rPr>
              <a:t>FASEB J 2000;14:1132-8.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519772" y="1972231"/>
            <a:ext cx="121920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1600" dirty="0">
                <a:latin typeface="Times New Roman" pitchFamily="18" charset="0"/>
              </a:rPr>
              <a:t>*p&lt;0.01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209335" y="153067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4298903" y="23923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46503" y="189925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3200" dirty="0">
                <a:latin typeface="Times New Roman" pitchFamily="18" charset="0"/>
              </a:rPr>
              <a:t>*    </a:t>
            </a:r>
            <a:endParaRPr lang="fr-CA" sz="2400" dirty="0">
              <a:latin typeface="Times New Roman" pitchFamily="18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056935" y="153067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146503" y="23923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3527376" y="4708605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0" hangingPunct="0">
              <a:spcBef>
                <a:spcPct val="50000"/>
              </a:spcBef>
            </a:pPr>
            <a:r>
              <a:rPr lang="fr-CA" sz="1200" dirty="0" err="1">
                <a:solidFill>
                  <a:schemeClr val="bg1"/>
                </a:solidFill>
              </a:rPr>
              <a:t>Adapted</a:t>
            </a:r>
            <a:r>
              <a:rPr lang="fr-CA" sz="1200" dirty="0">
                <a:solidFill>
                  <a:schemeClr val="bg1"/>
                </a:solidFill>
              </a:rPr>
              <a:t> </a:t>
            </a:r>
            <a:r>
              <a:rPr lang="fr-CA" sz="1200" dirty="0" err="1">
                <a:solidFill>
                  <a:schemeClr val="bg1"/>
                </a:solidFill>
              </a:rPr>
              <a:t>from</a:t>
            </a:r>
            <a:r>
              <a:rPr lang="fr-CA" sz="1200" dirty="0">
                <a:solidFill>
                  <a:schemeClr val="bg1"/>
                </a:solidFill>
              </a:rPr>
              <a:t> </a:t>
            </a:r>
            <a:r>
              <a:rPr lang="fr-CA" sz="1200" dirty="0" err="1">
                <a:solidFill>
                  <a:schemeClr val="bg1"/>
                </a:solidFill>
              </a:rPr>
              <a:t>Zemel</a:t>
            </a:r>
            <a:r>
              <a:rPr lang="fr-CA" sz="1200" dirty="0">
                <a:solidFill>
                  <a:schemeClr val="bg1"/>
                </a:solidFill>
              </a:rPr>
              <a:t> et al.  FASEB J 2000;14:1132-8.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-5400000">
            <a:off x="-1218374" y="2294029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CA" b="1" dirty="0">
                <a:solidFill>
                  <a:prstClr val="black"/>
                </a:solidFill>
              </a:rPr>
              <a:t>Fat mass (kg)</a:t>
            </a: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47251" y="432090"/>
            <a:ext cx="3039592" cy="17237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rgbClr val="002060"/>
                </a:solidFill>
              </a:rPr>
              <a:t>Calcium and </a:t>
            </a:r>
            <a:r>
              <a:rPr lang="fr-CA" sz="1400" b="1" dirty="0" err="1">
                <a:solidFill>
                  <a:srgbClr val="002060"/>
                </a:solidFill>
              </a:rPr>
              <a:t>dairy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acceleration</a:t>
            </a:r>
            <a:r>
              <a:rPr lang="fr-CA" sz="1400" b="1" dirty="0">
                <a:solidFill>
                  <a:srgbClr val="002060"/>
                </a:solidFill>
              </a:rPr>
              <a:t> of </a:t>
            </a:r>
            <a:r>
              <a:rPr lang="fr-CA" sz="1400" b="1" dirty="0" err="1">
                <a:solidFill>
                  <a:srgbClr val="002060"/>
                </a:solidFill>
              </a:rPr>
              <a:t>weight</a:t>
            </a:r>
            <a:r>
              <a:rPr lang="fr-CA" sz="1400" b="1" dirty="0">
                <a:solidFill>
                  <a:srgbClr val="002060"/>
                </a:solidFill>
              </a:rPr>
              <a:t> and fat </a:t>
            </a:r>
            <a:r>
              <a:rPr lang="fr-CA" sz="1400" b="1" dirty="0" err="1">
                <a:solidFill>
                  <a:srgbClr val="002060"/>
                </a:solidFill>
              </a:rPr>
              <a:t>loss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during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energy</a:t>
            </a:r>
            <a:r>
              <a:rPr lang="fr-CA" sz="1400" b="1" dirty="0">
                <a:solidFill>
                  <a:srgbClr val="002060"/>
                </a:solidFill>
              </a:rPr>
              <a:t> restriction in </a:t>
            </a:r>
            <a:r>
              <a:rPr lang="fr-CA" sz="1400" b="1" dirty="0" smtClean="0">
                <a:solidFill>
                  <a:srgbClr val="002060"/>
                </a:solidFill>
              </a:rPr>
              <a:t>obese </a:t>
            </a:r>
            <a:r>
              <a:rPr lang="fr-CA" sz="1400" b="1" dirty="0" err="1">
                <a:solidFill>
                  <a:srgbClr val="002060"/>
                </a:solidFill>
              </a:rPr>
              <a:t>adults</a:t>
            </a:r>
            <a:r>
              <a:rPr lang="fr-CA" sz="1400" b="1" dirty="0">
                <a:solidFill>
                  <a:srgbClr val="002060"/>
                </a:solidFill>
              </a:rPr>
              <a:t/>
            </a:r>
            <a:br>
              <a:rPr lang="fr-CA" sz="1400" b="1" dirty="0">
                <a:solidFill>
                  <a:srgbClr val="002060"/>
                </a:solidFill>
              </a:rPr>
            </a:br>
            <a:r>
              <a:rPr lang="fr-CA" sz="1400" b="1" dirty="0" err="1">
                <a:solidFill>
                  <a:srgbClr val="002060"/>
                </a:solidFill>
              </a:rPr>
              <a:t>Zemel</a:t>
            </a:r>
            <a:r>
              <a:rPr lang="fr-CA" sz="1400" b="1" dirty="0">
                <a:solidFill>
                  <a:srgbClr val="002060"/>
                </a:solidFill>
              </a:rPr>
              <a:t> M, Thompson W. </a:t>
            </a:r>
            <a:r>
              <a:rPr lang="fr-CA" sz="1400" b="1" dirty="0" err="1">
                <a:solidFill>
                  <a:srgbClr val="002060"/>
                </a:solidFill>
              </a:rPr>
              <a:t>Milstead</a:t>
            </a:r>
            <a:r>
              <a:rPr lang="fr-CA" sz="1400" b="1" dirty="0">
                <a:solidFill>
                  <a:srgbClr val="002060"/>
                </a:solidFill>
              </a:rPr>
              <a:t> A, Morris K, and Campbell P.</a:t>
            </a:r>
            <a:br>
              <a:rPr lang="fr-CA" sz="1400" b="1" dirty="0">
                <a:solidFill>
                  <a:srgbClr val="002060"/>
                </a:solidFill>
              </a:rPr>
            </a:br>
            <a:r>
              <a:rPr lang="fr-CA" sz="1400" b="1" dirty="0" err="1">
                <a:solidFill>
                  <a:srgbClr val="002060"/>
                </a:solidFill>
              </a:rPr>
              <a:t>Obes</a:t>
            </a:r>
            <a:r>
              <a:rPr lang="fr-CA" sz="1400" b="1" dirty="0">
                <a:solidFill>
                  <a:srgbClr val="002060"/>
                </a:solidFill>
              </a:rPr>
              <a:t> </a:t>
            </a:r>
            <a:r>
              <a:rPr lang="fr-CA" sz="1400" b="1" dirty="0" err="1">
                <a:solidFill>
                  <a:srgbClr val="002060"/>
                </a:solidFill>
              </a:rPr>
              <a:t>Res</a:t>
            </a:r>
            <a:r>
              <a:rPr lang="fr-CA" sz="1400" b="1" dirty="0">
                <a:solidFill>
                  <a:srgbClr val="002060"/>
                </a:solidFill>
              </a:rPr>
              <a:t> 12: 582-590, 2004</a:t>
            </a:r>
            <a:endParaRPr lang="en-CA" sz="1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142" y="2476221"/>
            <a:ext cx="7028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fr-CA" b="1" i="1" dirty="0">
                <a:solidFill>
                  <a:srgbClr val="002060"/>
                </a:solidFill>
              </a:rPr>
              <a:t>Objective</a:t>
            </a:r>
          </a:p>
          <a:p>
            <a:pPr algn="ctr">
              <a:buFontTx/>
              <a:buNone/>
            </a:pPr>
            <a:r>
              <a:rPr lang="fr-CA" i="1" dirty="0">
                <a:solidFill>
                  <a:srgbClr val="002060"/>
                </a:solidFill>
              </a:rPr>
              <a:t>To </a:t>
            </a:r>
            <a:r>
              <a:rPr lang="fr-CA" i="1" dirty="0" err="1">
                <a:solidFill>
                  <a:srgbClr val="002060"/>
                </a:solidFill>
              </a:rPr>
              <a:t>determine</a:t>
            </a:r>
            <a:r>
              <a:rPr lang="fr-CA" i="1" dirty="0">
                <a:solidFill>
                  <a:srgbClr val="002060"/>
                </a:solidFill>
              </a:rPr>
              <a:t> the </a:t>
            </a:r>
            <a:r>
              <a:rPr lang="fr-CA" i="1" dirty="0" err="1">
                <a:solidFill>
                  <a:srgbClr val="002060"/>
                </a:solidFill>
              </a:rPr>
              <a:t>effects</a:t>
            </a:r>
            <a:r>
              <a:rPr lang="fr-CA" i="1" dirty="0">
                <a:solidFill>
                  <a:srgbClr val="002060"/>
                </a:solidFill>
              </a:rPr>
              <a:t> of </a:t>
            </a:r>
            <a:r>
              <a:rPr lang="fr-CA" i="1" dirty="0" err="1">
                <a:solidFill>
                  <a:srgbClr val="002060"/>
                </a:solidFill>
              </a:rPr>
              <a:t>increasing</a:t>
            </a:r>
            <a:r>
              <a:rPr lang="fr-CA" i="1" dirty="0">
                <a:solidFill>
                  <a:srgbClr val="002060"/>
                </a:solidFill>
              </a:rPr>
              <a:t> </a:t>
            </a:r>
            <a:r>
              <a:rPr lang="fr-CA" i="1" dirty="0" err="1">
                <a:solidFill>
                  <a:srgbClr val="002060"/>
                </a:solidFill>
              </a:rPr>
              <a:t>dietary</a:t>
            </a:r>
            <a:r>
              <a:rPr lang="fr-CA" i="1" dirty="0">
                <a:solidFill>
                  <a:srgbClr val="002060"/>
                </a:solidFill>
              </a:rPr>
              <a:t> calcium in the face of </a:t>
            </a:r>
            <a:r>
              <a:rPr lang="fr-CA" i="1" dirty="0" err="1">
                <a:solidFill>
                  <a:srgbClr val="002060"/>
                </a:solidFill>
              </a:rPr>
              <a:t>caloric</a:t>
            </a:r>
            <a:r>
              <a:rPr lang="fr-CA" i="1" dirty="0">
                <a:solidFill>
                  <a:srgbClr val="002060"/>
                </a:solidFill>
              </a:rPr>
              <a:t> restriction in </a:t>
            </a:r>
            <a:r>
              <a:rPr lang="fr-CA" i="1" dirty="0" err="1">
                <a:solidFill>
                  <a:srgbClr val="002060"/>
                </a:solidFill>
              </a:rPr>
              <a:t>humans</a:t>
            </a:r>
            <a:endParaRPr lang="fr-CA" i="1" dirty="0">
              <a:solidFill>
                <a:srgbClr val="002060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60353" y="196186"/>
            <a:ext cx="44168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fr-CA" sz="3000" b="1" dirty="0" smtClean="0">
                <a:solidFill>
                  <a:srgbClr val="19387B"/>
                </a:solidFill>
              </a:rPr>
              <a:t>Key </a:t>
            </a:r>
            <a:r>
              <a:rPr lang="fr-CA" sz="3000" b="1" dirty="0" err="1">
                <a:solidFill>
                  <a:srgbClr val="19387B"/>
                </a:solidFill>
              </a:rPr>
              <a:t>methodological</a:t>
            </a:r>
            <a:r>
              <a:rPr lang="fr-CA" sz="3000" b="1" dirty="0">
                <a:solidFill>
                  <a:srgbClr val="19387B"/>
                </a:solidFill>
              </a:rPr>
              <a:t> </a:t>
            </a:r>
            <a:r>
              <a:rPr lang="fr-CA" sz="3000" b="1" dirty="0" smtClean="0">
                <a:solidFill>
                  <a:srgbClr val="19387B"/>
                </a:solidFill>
              </a:rPr>
              <a:t>points</a:t>
            </a:r>
            <a:endParaRPr lang="fr-FR" sz="3000" b="1" dirty="0" smtClean="0">
              <a:solidFill>
                <a:srgbClr val="19387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53" y="1008993"/>
            <a:ext cx="77629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>
                <a:solidFill>
                  <a:srgbClr val="002060"/>
                </a:solidFill>
              </a:rPr>
              <a:t>Recruitment</a:t>
            </a:r>
            <a:r>
              <a:rPr lang="fr-CA" dirty="0">
                <a:solidFill>
                  <a:srgbClr val="002060"/>
                </a:solidFill>
              </a:rPr>
              <a:t> of obese </a:t>
            </a:r>
            <a:r>
              <a:rPr lang="fr-CA" dirty="0" err="1">
                <a:solidFill>
                  <a:srgbClr val="002060"/>
                </a:solidFill>
              </a:rPr>
              <a:t>low</a:t>
            </a:r>
            <a:r>
              <a:rPr lang="fr-CA" dirty="0">
                <a:solidFill>
                  <a:srgbClr val="002060"/>
                </a:solidFill>
              </a:rPr>
              <a:t> calcium </a:t>
            </a:r>
            <a:r>
              <a:rPr lang="fr-CA" dirty="0" err="1">
                <a:solidFill>
                  <a:srgbClr val="002060"/>
                </a:solidFill>
              </a:rPr>
              <a:t>consumers</a:t>
            </a:r>
            <a:r>
              <a:rPr lang="fr-CA" dirty="0">
                <a:solidFill>
                  <a:srgbClr val="002060"/>
                </a:solidFill>
              </a:rPr>
              <a:t> (</a:t>
            </a:r>
            <a:r>
              <a:rPr lang="fr-CA" dirty="0" smtClean="0">
                <a:solidFill>
                  <a:srgbClr val="002060"/>
                </a:solidFill>
              </a:rPr>
              <a:t>500-600mg/d)</a:t>
            </a:r>
            <a:br>
              <a:rPr lang="fr-CA" dirty="0" smtClean="0">
                <a:solidFill>
                  <a:srgbClr val="002060"/>
                </a:solidFill>
              </a:rPr>
            </a:br>
            <a:endParaRPr lang="fr-CA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>
                <a:solidFill>
                  <a:srgbClr val="002060"/>
                </a:solidFill>
              </a:rPr>
              <a:t>T</a:t>
            </a:r>
            <a:r>
              <a:rPr lang="fr-CA" dirty="0" err="1" smtClean="0">
                <a:solidFill>
                  <a:srgbClr val="002060"/>
                </a:solidFill>
              </a:rPr>
              <a:t>esting</a:t>
            </a:r>
            <a:r>
              <a:rPr lang="fr-CA" dirty="0" smtClean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under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balanced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deficit</a:t>
            </a:r>
            <a:r>
              <a:rPr lang="fr-CA" dirty="0">
                <a:solidFill>
                  <a:srgbClr val="002060"/>
                </a:solidFill>
              </a:rPr>
              <a:t> conditions (500 kcal/d </a:t>
            </a:r>
            <a:r>
              <a:rPr lang="fr-CA" dirty="0" err="1" smtClean="0">
                <a:solidFill>
                  <a:srgbClr val="002060"/>
                </a:solidFill>
              </a:rPr>
              <a:t>deficit</a:t>
            </a:r>
            <a:r>
              <a:rPr lang="fr-CA" dirty="0" smtClean="0">
                <a:solidFill>
                  <a:srgbClr val="002060"/>
                </a:solidFill>
              </a:rPr>
              <a:t>)</a:t>
            </a:r>
            <a:br>
              <a:rPr lang="fr-CA" dirty="0" smtClean="0">
                <a:solidFill>
                  <a:srgbClr val="002060"/>
                </a:solidFill>
              </a:rPr>
            </a:br>
            <a:endParaRPr lang="fr-CA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 smtClean="0">
                <a:solidFill>
                  <a:srgbClr val="002060"/>
                </a:solidFill>
              </a:rPr>
              <a:t>Three</a:t>
            </a:r>
            <a:r>
              <a:rPr lang="fr-CA" dirty="0" smtClean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testing</a:t>
            </a:r>
            <a:r>
              <a:rPr lang="fr-CA" dirty="0">
                <a:solidFill>
                  <a:srgbClr val="002060"/>
                </a:solidFill>
              </a:rPr>
              <a:t> conditions </a:t>
            </a:r>
            <a:r>
              <a:rPr lang="fr-CA" dirty="0" err="1">
                <a:solidFill>
                  <a:srgbClr val="002060"/>
                </a:solidFill>
              </a:rPr>
              <a:t>including</a:t>
            </a:r>
            <a:r>
              <a:rPr lang="fr-CA" dirty="0">
                <a:solidFill>
                  <a:srgbClr val="002060"/>
                </a:solidFill>
              </a:rPr>
              <a:t> a </a:t>
            </a:r>
            <a:r>
              <a:rPr lang="fr-CA" dirty="0" err="1">
                <a:solidFill>
                  <a:srgbClr val="002060"/>
                </a:solidFill>
              </a:rPr>
              <a:t>supplemented</a:t>
            </a:r>
            <a:r>
              <a:rPr lang="fr-CA" dirty="0">
                <a:solidFill>
                  <a:srgbClr val="002060"/>
                </a:solidFill>
              </a:rPr>
              <a:t> calcium </a:t>
            </a:r>
            <a:r>
              <a:rPr lang="fr-CA" dirty="0" err="1">
                <a:solidFill>
                  <a:srgbClr val="002060"/>
                </a:solidFill>
              </a:rPr>
              <a:t>diet</a:t>
            </a:r>
            <a:r>
              <a:rPr lang="fr-CA" dirty="0">
                <a:solidFill>
                  <a:srgbClr val="002060"/>
                </a:solidFill>
              </a:rPr>
              <a:t> and a high </a:t>
            </a:r>
            <a:r>
              <a:rPr lang="fr-CA" dirty="0" err="1">
                <a:solidFill>
                  <a:srgbClr val="002060"/>
                </a:solidFill>
              </a:rPr>
              <a:t>dairy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diet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containing</a:t>
            </a:r>
            <a:r>
              <a:rPr lang="fr-CA" dirty="0">
                <a:solidFill>
                  <a:srgbClr val="002060"/>
                </a:solidFill>
              </a:rPr>
              <a:t> the </a:t>
            </a:r>
            <a:r>
              <a:rPr lang="fr-CA" dirty="0" err="1">
                <a:solidFill>
                  <a:srgbClr val="002060"/>
                </a:solidFill>
              </a:rPr>
              <a:t>same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amount</a:t>
            </a:r>
            <a:r>
              <a:rPr lang="fr-CA" dirty="0">
                <a:solidFill>
                  <a:srgbClr val="002060"/>
                </a:solidFill>
              </a:rPr>
              <a:t> of calcium (1200 to 1300 </a:t>
            </a:r>
            <a:r>
              <a:rPr lang="fr-CA" dirty="0" smtClean="0">
                <a:solidFill>
                  <a:srgbClr val="002060"/>
                </a:solidFill>
              </a:rPr>
              <a:t>mg/</a:t>
            </a:r>
            <a:r>
              <a:rPr lang="fr-CA" dirty="0" err="1" smtClean="0">
                <a:solidFill>
                  <a:srgbClr val="002060"/>
                </a:solidFill>
              </a:rPr>
              <a:t>day</a:t>
            </a:r>
            <a:r>
              <a:rPr lang="fr-CA" dirty="0" smtClean="0">
                <a:solidFill>
                  <a:srgbClr val="002060"/>
                </a:solidFill>
              </a:rPr>
              <a:t>)</a:t>
            </a:r>
            <a:br>
              <a:rPr lang="fr-CA" dirty="0" smtClean="0">
                <a:solidFill>
                  <a:srgbClr val="002060"/>
                </a:solidFill>
              </a:rPr>
            </a:br>
            <a:endParaRPr lang="fr-CA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2060"/>
                </a:solidFill>
              </a:rPr>
              <a:t>Duration </a:t>
            </a:r>
            <a:r>
              <a:rPr lang="fr-CA" dirty="0">
                <a:solidFill>
                  <a:srgbClr val="002060"/>
                </a:solidFill>
              </a:rPr>
              <a:t>of the intervention: 24 </a:t>
            </a:r>
            <a:r>
              <a:rPr lang="fr-CA" dirty="0" err="1">
                <a:solidFill>
                  <a:srgbClr val="002060"/>
                </a:solidFill>
              </a:rPr>
              <a:t>weeks</a:t>
            </a:r>
            <a:endParaRPr lang="fr-CA" dirty="0">
              <a:solidFill>
                <a:srgbClr val="002060"/>
              </a:solidFill>
            </a:endParaRPr>
          </a:p>
          <a:p>
            <a:endParaRPr lang="fr-BE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6081" y="3707633"/>
            <a:ext cx="8351838" cy="4318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CA" sz="1400" dirty="0" err="1">
                <a:solidFill>
                  <a:srgbClr val="002060"/>
                </a:solidFill>
              </a:rPr>
              <a:t>Zemel</a:t>
            </a:r>
            <a:r>
              <a:rPr lang="fr-CA" sz="1400" dirty="0">
                <a:solidFill>
                  <a:srgbClr val="002060"/>
                </a:solidFill>
              </a:rPr>
              <a:t> M et al, </a:t>
            </a:r>
            <a:r>
              <a:rPr lang="fr-CA" sz="1400" dirty="0" err="1">
                <a:solidFill>
                  <a:srgbClr val="002060"/>
                </a:solidFill>
              </a:rPr>
              <a:t>Obes</a:t>
            </a:r>
            <a:r>
              <a:rPr lang="fr-CA" sz="1400" dirty="0">
                <a:solidFill>
                  <a:srgbClr val="002060"/>
                </a:solidFill>
              </a:rPr>
              <a:t> </a:t>
            </a:r>
            <a:r>
              <a:rPr lang="fr-CA" sz="1400" dirty="0" err="1">
                <a:solidFill>
                  <a:srgbClr val="002060"/>
                </a:solidFill>
              </a:rPr>
              <a:t>Res</a:t>
            </a:r>
            <a:r>
              <a:rPr lang="fr-CA" sz="1400" dirty="0">
                <a:solidFill>
                  <a:srgbClr val="002060"/>
                </a:solidFill>
              </a:rPr>
              <a:t> 12: 582-590, 2004.</a:t>
            </a: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60353" y="200057"/>
            <a:ext cx="31345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fr-BE" sz="3000" b="1" dirty="0" err="1" smtClean="0">
                <a:solidFill>
                  <a:srgbClr val="19387B"/>
                </a:solidFill>
              </a:rPr>
              <a:t>Conflict</a:t>
            </a:r>
            <a:r>
              <a:rPr lang="fr-BE" sz="3000" b="1" dirty="0" smtClean="0">
                <a:solidFill>
                  <a:srgbClr val="19387B"/>
                </a:solidFill>
              </a:rPr>
              <a:t> of </a:t>
            </a:r>
            <a:r>
              <a:rPr lang="fr-BE" sz="3000" b="1" dirty="0" err="1" smtClean="0">
                <a:solidFill>
                  <a:srgbClr val="19387B"/>
                </a:solidFill>
              </a:rPr>
              <a:t>interest</a:t>
            </a:r>
            <a:endParaRPr lang="fr-FR" sz="3000" b="1" dirty="0">
              <a:solidFill>
                <a:srgbClr val="19387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53" y="1008993"/>
            <a:ext cx="7762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2060"/>
                </a:solidFill>
              </a:rPr>
              <a:t>I wish to declare a potential conflict of interest, and that I have received either direct or indirect industry support in relation to some results presented here:</a:t>
            </a:r>
          </a:p>
          <a:p>
            <a:endParaRPr lang="en-CA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 General Mills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 Danone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 Dairy Farmers of Canada</a:t>
            </a:r>
          </a:p>
          <a:p>
            <a:pPr>
              <a:buFont typeface="Arial" pitchFamily="34" charset="0"/>
              <a:buChar char="•"/>
            </a:pPr>
            <a:r>
              <a:rPr lang="en-CA" dirty="0">
                <a:solidFill>
                  <a:srgbClr val="002060"/>
                </a:solidFill>
              </a:rPr>
              <a:t> Dairy Research Institute (USA)</a:t>
            </a:r>
            <a:endParaRPr lang="fr-CA" dirty="0">
              <a:solidFill>
                <a:srgbClr val="002060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551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60353" y="198210"/>
            <a:ext cx="6888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3000" b="1" dirty="0">
                <a:solidFill>
                  <a:srgbClr val="19387B"/>
                </a:solidFill>
              </a:rPr>
              <a:t>Mean change in body weight and body fat</a:t>
            </a:r>
            <a:endParaRPr lang="fr-FR" sz="3000" b="1" dirty="0">
              <a:solidFill>
                <a:srgbClr val="19387B"/>
              </a:solidFill>
            </a:endParaRP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756181"/>
              </p:ext>
            </p:extLst>
          </p:nvPr>
        </p:nvGraphicFramePr>
        <p:xfrm>
          <a:off x="457200" y="1373389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rowSpan="2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Treatment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Low calcium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High calcium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High dairy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     weight (kg)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6.60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8.58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11.07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     fat (kg)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4.81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5.61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7.16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     fat /     weight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0.73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0.65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riangle isocèle 5"/>
          <p:cNvSpPr/>
          <p:nvPr/>
        </p:nvSpPr>
        <p:spPr>
          <a:xfrm>
            <a:off x="543726" y="2165477"/>
            <a:ext cx="216024" cy="2880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Triangle isocèle 6"/>
          <p:cNvSpPr/>
          <p:nvPr/>
        </p:nvSpPr>
        <p:spPr>
          <a:xfrm>
            <a:off x="529208" y="2525517"/>
            <a:ext cx="216024" cy="2880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Triangle isocèle 7"/>
          <p:cNvSpPr/>
          <p:nvPr/>
        </p:nvSpPr>
        <p:spPr>
          <a:xfrm>
            <a:off x="529208" y="2885557"/>
            <a:ext cx="216024" cy="2880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Triangle isocèle 8"/>
          <p:cNvSpPr/>
          <p:nvPr/>
        </p:nvSpPr>
        <p:spPr>
          <a:xfrm>
            <a:off x="1177280" y="2885557"/>
            <a:ext cx="216024" cy="28803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3599384" y="4775607"/>
            <a:ext cx="554461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200" dirty="0" smtClean="0">
                <a:solidFill>
                  <a:schemeClr val="bg1"/>
                </a:solidFill>
              </a:rPr>
              <a:t>Adapted from </a:t>
            </a:r>
            <a:r>
              <a:rPr lang="en-CA" sz="1200" dirty="0" err="1" smtClean="0">
                <a:solidFill>
                  <a:schemeClr val="bg1"/>
                </a:solidFill>
              </a:rPr>
              <a:t>Zemel</a:t>
            </a:r>
            <a:r>
              <a:rPr lang="en-CA" sz="1200" dirty="0" smtClean="0">
                <a:solidFill>
                  <a:schemeClr val="bg1"/>
                </a:solidFill>
              </a:rPr>
              <a:t> et al, </a:t>
            </a:r>
            <a:r>
              <a:rPr lang="en-CA" sz="1200" dirty="0" err="1" smtClean="0">
                <a:solidFill>
                  <a:schemeClr val="bg1"/>
                </a:solidFill>
              </a:rPr>
              <a:t>Obes</a:t>
            </a:r>
            <a:r>
              <a:rPr lang="en-CA" sz="1200" dirty="0" smtClean="0">
                <a:solidFill>
                  <a:schemeClr val="bg1"/>
                </a:solidFill>
              </a:rPr>
              <a:t> Res 12: 582-90, 2004</a:t>
            </a:r>
            <a:endParaRPr lang="fr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70344" y="198210"/>
            <a:ext cx="740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3000" b="1" dirty="0">
                <a:solidFill>
                  <a:srgbClr val="19387B"/>
                </a:solidFill>
              </a:rPr>
              <a:t>Effects of dietary treatments on trunk fat loss</a:t>
            </a:r>
            <a:endParaRPr lang="fr-FR" sz="3000" b="1" dirty="0">
              <a:solidFill>
                <a:srgbClr val="19387B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44" y="988056"/>
            <a:ext cx="4782158" cy="230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07496" y="4775897"/>
            <a:ext cx="45365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400" dirty="0" smtClean="0">
                <a:solidFill>
                  <a:schemeClr val="bg1"/>
                </a:solidFill>
              </a:rPr>
              <a:t>From </a:t>
            </a:r>
            <a:r>
              <a:rPr lang="en-CA" sz="1400" dirty="0" err="1" smtClean="0">
                <a:solidFill>
                  <a:schemeClr val="bg1"/>
                </a:solidFill>
              </a:rPr>
              <a:t>Zemel</a:t>
            </a:r>
            <a:r>
              <a:rPr lang="en-CA" sz="1400" dirty="0" smtClean="0">
                <a:solidFill>
                  <a:schemeClr val="bg1"/>
                </a:solidFill>
              </a:rPr>
              <a:t> et al, IJO 29: 391-397, 2005 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81977" y="196186"/>
            <a:ext cx="85161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3000" b="1" dirty="0">
                <a:solidFill>
                  <a:srgbClr val="19387B"/>
                </a:solidFill>
              </a:rPr>
              <a:t>Effects of dietary treatments on waist circumference</a:t>
            </a:r>
            <a:endParaRPr lang="fr-FR" sz="3000" b="1" dirty="0">
              <a:solidFill>
                <a:srgbClr val="19387B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77" y="1195992"/>
            <a:ext cx="4748787" cy="219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4799483"/>
            <a:ext cx="45365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400" dirty="0" smtClean="0">
                <a:solidFill>
                  <a:schemeClr val="bg1"/>
                </a:solidFill>
              </a:rPr>
              <a:t>From </a:t>
            </a:r>
            <a:r>
              <a:rPr lang="en-CA" sz="1400" dirty="0" err="1" smtClean="0">
                <a:solidFill>
                  <a:schemeClr val="bg1"/>
                </a:solidFill>
              </a:rPr>
              <a:t>Zemel</a:t>
            </a:r>
            <a:r>
              <a:rPr lang="en-CA" sz="1400" dirty="0" smtClean="0">
                <a:solidFill>
                  <a:schemeClr val="bg1"/>
                </a:solidFill>
              </a:rPr>
              <a:t> et al, IJO 29: 391-397, 2005 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251235" y="54909"/>
            <a:ext cx="8639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3000" b="1" dirty="0">
                <a:solidFill>
                  <a:srgbClr val="19387B"/>
                </a:solidFill>
              </a:rPr>
              <a:t>Effects of dietary treatments on systolic (top panel) and diastolic (bottom panel) </a:t>
            </a:r>
            <a:br>
              <a:rPr lang="en-CA" sz="3000" b="1" dirty="0">
                <a:solidFill>
                  <a:srgbClr val="19387B"/>
                </a:solidFill>
              </a:rPr>
            </a:br>
            <a:r>
              <a:rPr lang="en-CA" sz="3000" b="1" dirty="0">
                <a:solidFill>
                  <a:srgbClr val="19387B"/>
                </a:solidFill>
              </a:rPr>
              <a:t>blood pressure</a:t>
            </a:r>
            <a:endParaRPr lang="fr-FR" sz="3000" b="1" dirty="0">
              <a:solidFill>
                <a:srgbClr val="19387B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4886" y="1558549"/>
            <a:ext cx="4529940" cy="270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4799482"/>
            <a:ext cx="45365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400" dirty="0" smtClean="0">
                <a:solidFill>
                  <a:schemeClr val="bg1"/>
                </a:solidFill>
              </a:rPr>
              <a:t>From </a:t>
            </a:r>
            <a:r>
              <a:rPr lang="en-CA" sz="1400" dirty="0" err="1" smtClean="0">
                <a:solidFill>
                  <a:schemeClr val="bg1"/>
                </a:solidFill>
              </a:rPr>
              <a:t>Zemel</a:t>
            </a:r>
            <a:r>
              <a:rPr lang="en-CA" sz="1400" dirty="0" smtClean="0">
                <a:solidFill>
                  <a:schemeClr val="bg1"/>
                </a:solidFill>
              </a:rPr>
              <a:t> et al, IJO 29: 391-397, 2005 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1150054" y="1853475"/>
            <a:ext cx="6552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3000" b="1" dirty="0" smtClean="0">
                <a:solidFill>
                  <a:srgbClr val="19387B"/>
                </a:solidFill>
              </a:rPr>
              <a:t>Dairy </a:t>
            </a:r>
            <a:r>
              <a:rPr lang="en-CA" sz="3000" b="1" dirty="0">
                <a:solidFill>
                  <a:srgbClr val="19387B"/>
                </a:solidFill>
              </a:rPr>
              <a:t>food, appetite control and </a:t>
            </a:r>
            <a:r>
              <a:rPr lang="en-CA" sz="3000" b="1" dirty="0" smtClean="0">
                <a:solidFill>
                  <a:srgbClr val="19387B"/>
                </a:solidFill>
              </a:rPr>
              <a:t>obesity</a:t>
            </a:r>
            <a:endParaRPr lang="fr-FR" sz="3000" b="1" dirty="0" smtClean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607" y="220257"/>
            <a:ext cx="8282996" cy="1481728"/>
          </a:xfrm>
          <a:prstGeom prst="rect">
            <a:avLst/>
          </a:prstGeom>
          <a:solidFill>
            <a:srgbClr val="ECF1F8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fr-CA" sz="1600" dirty="0">
                <a:solidFill>
                  <a:srgbClr val="002060"/>
                </a:solidFill>
              </a:rPr>
              <a:t>« Rats </a:t>
            </a:r>
            <a:r>
              <a:rPr lang="fr-CA" sz="1600" dirty="0" err="1">
                <a:solidFill>
                  <a:srgbClr val="002060"/>
                </a:solidFill>
              </a:rPr>
              <a:t>fed</a:t>
            </a:r>
            <a:r>
              <a:rPr lang="fr-CA" sz="1600" dirty="0">
                <a:solidFill>
                  <a:srgbClr val="002060"/>
                </a:solidFill>
              </a:rPr>
              <a:t> </a:t>
            </a:r>
            <a:r>
              <a:rPr lang="fr-CA" sz="1600" dirty="0" err="1">
                <a:solidFill>
                  <a:srgbClr val="002060"/>
                </a:solidFill>
              </a:rPr>
              <a:t>with</a:t>
            </a:r>
            <a:r>
              <a:rPr lang="fr-CA" sz="1600" dirty="0">
                <a:solidFill>
                  <a:srgbClr val="002060"/>
                </a:solidFill>
              </a:rPr>
              <a:t> a </a:t>
            </a:r>
            <a:r>
              <a:rPr lang="fr-CA" sz="1600" dirty="0" err="1">
                <a:solidFill>
                  <a:srgbClr val="002060"/>
                </a:solidFill>
              </a:rPr>
              <a:t>low</a:t>
            </a:r>
            <a:r>
              <a:rPr lang="fr-CA" sz="1600" dirty="0">
                <a:solidFill>
                  <a:srgbClr val="002060"/>
                </a:solidFill>
              </a:rPr>
              <a:t>-calcium </a:t>
            </a:r>
            <a:r>
              <a:rPr lang="fr-CA" sz="1600" dirty="0" err="1">
                <a:solidFill>
                  <a:srgbClr val="002060"/>
                </a:solidFill>
              </a:rPr>
              <a:t>diet</a:t>
            </a:r>
            <a:r>
              <a:rPr lang="fr-CA" sz="1600" dirty="0">
                <a:solidFill>
                  <a:srgbClr val="002060"/>
                </a:solidFill>
              </a:rPr>
              <a:t> </a:t>
            </a:r>
            <a:r>
              <a:rPr lang="fr-CA" sz="1600" dirty="0" err="1">
                <a:solidFill>
                  <a:srgbClr val="002060"/>
                </a:solidFill>
              </a:rPr>
              <a:t>during</a:t>
            </a:r>
            <a:r>
              <a:rPr lang="fr-CA" sz="1600" dirty="0">
                <a:solidFill>
                  <a:srgbClr val="002060"/>
                </a:solidFill>
              </a:rPr>
              <a:t> 6 </a:t>
            </a:r>
            <a:r>
              <a:rPr lang="fr-CA" sz="1600" dirty="0" err="1">
                <a:solidFill>
                  <a:srgbClr val="002060"/>
                </a:solidFill>
              </a:rPr>
              <a:t>weeks</a:t>
            </a:r>
            <a:r>
              <a:rPr lang="fr-CA" sz="1600" dirty="0">
                <a:solidFill>
                  <a:srgbClr val="002060"/>
                </a:solidFill>
              </a:rPr>
              <a:t> </a:t>
            </a:r>
            <a:r>
              <a:rPr lang="fr-CA" sz="1600" dirty="0" err="1">
                <a:solidFill>
                  <a:srgbClr val="002060"/>
                </a:solidFill>
              </a:rPr>
              <a:t>developped</a:t>
            </a:r>
            <a:r>
              <a:rPr lang="fr-CA" sz="1600" dirty="0">
                <a:solidFill>
                  <a:srgbClr val="002060"/>
                </a:solidFill>
              </a:rPr>
              <a:t> a </a:t>
            </a:r>
            <a:r>
              <a:rPr lang="fr-CA" sz="1600" dirty="0" err="1">
                <a:solidFill>
                  <a:srgbClr val="002060"/>
                </a:solidFill>
              </a:rPr>
              <a:t>preference</a:t>
            </a:r>
            <a:r>
              <a:rPr lang="fr-CA" sz="1600" dirty="0">
                <a:solidFill>
                  <a:srgbClr val="002060"/>
                </a:solidFill>
              </a:rPr>
              <a:t> for CaCl</a:t>
            </a:r>
            <a:r>
              <a:rPr lang="fr-CA" sz="1600" baseline="-25000" dirty="0">
                <a:solidFill>
                  <a:srgbClr val="002060"/>
                </a:solidFill>
              </a:rPr>
              <a:t>2</a:t>
            </a:r>
            <a:r>
              <a:rPr lang="fr-CA" sz="1600" dirty="0">
                <a:solidFill>
                  <a:srgbClr val="002060"/>
                </a:solidFill>
              </a:rPr>
              <a:t> solution.  </a:t>
            </a:r>
          </a:p>
          <a:p>
            <a:pPr>
              <a:lnSpc>
                <a:spcPct val="125000"/>
              </a:lnSpc>
            </a:pPr>
            <a:r>
              <a:rPr lang="fr-CA" sz="1600" dirty="0">
                <a:solidFill>
                  <a:srgbClr val="002060"/>
                </a:solidFill>
              </a:rPr>
              <a:t>This </a:t>
            </a:r>
            <a:r>
              <a:rPr lang="fr-CA" sz="1600" dirty="0" err="1">
                <a:solidFill>
                  <a:srgbClr val="002060"/>
                </a:solidFill>
              </a:rPr>
              <a:t>indicates</a:t>
            </a:r>
            <a:r>
              <a:rPr lang="fr-CA" sz="1600" dirty="0">
                <a:solidFill>
                  <a:srgbClr val="002060"/>
                </a:solidFill>
              </a:rPr>
              <a:t> </a:t>
            </a:r>
            <a:r>
              <a:rPr lang="fr-CA" sz="1600" dirty="0" err="1">
                <a:solidFill>
                  <a:srgbClr val="002060"/>
                </a:solidFill>
              </a:rPr>
              <a:t>that</a:t>
            </a:r>
            <a:r>
              <a:rPr lang="fr-CA" sz="1600" dirty="0">
                <a:solidFill>
                  <a:srgbClr val="002060"/>
                </a:solidFill>
              </a:rPr>
              <a:t> rats </a:t>
            </a:r>
            <a:r>
              <a:rPr lang="fr-CA" sz="1600" dirty="0" err="1">
                <a:solidFill>
                  <a:srgbClr val="002060"/>
                </a:solidFill>
              </a:rPr>
              <a:t>deprived</a:t>
            </a:r>
            <a:r>
              <a:rPr lang="fr-CA" sz="1600" dirty="0">
                <a:solidFill>
                  <a:srgbClr val="002060"/>
                </a:solidFill>
              </a:rPr>
              <a:t> of an </a:t>
            </a:r>
            <a:r>
              <a:rPr lang="fr-CA" sz="1600" dirty="0" err="1">
                <a:solidFill>
                  <a:srgbClr val="002060"/>
                </a:solidFill>
              </a:rPr>
              <a:t>adequate</a:t>
            </a:r>
            <a:r>
              <a:rPr lang="fr-CA" sz="1600" dirty="0">
                <a:solidFill>
                  <a:srgbClr val="002060"/>
                </a:solidFill>
              </a:rPr>
              <a:t> source of calcium </a:t>
            </a:r>
            <a:r>
              <a:rPr lang="fr-CA" sz="1600" dirty="0" err="1">
                <a:solidFill>
                  <a:srgbClr val="002060"/>
                </a:solidFill>
              </a:rPr>
              <a:t>developped</a:t>
            </a:r>
            <a:r>
              <a:rPr lang="fr-CA" sz="1600" dirty="0">
                <a:solidFill>
                  <a:srgbClr val="002060"/>
                </a:solidFill>
              </a:rPr>
              <a:t> a calcium </a:t>
            </a:r>
            <a:r>
              <a:rPr lang="fr-CA" sz="1600" dirty="0" err="1">
                <a:solidFill>
                  <a:srgbClr val="002060"/>
                </a:solidFill>
              </a:rPr>
              <a:t>appetite</a:t>
            </a:r>
            <a:r>
              <a:rPr lang="fr-CA" sz="1600" dirty="0">
                <a:solidFill>
                  <a:srgbClr val="002060"/>
                </a:solidFill>
              </a:rPr>
              <a:t> ».  </a:t>
            </a:r>
          </a:p>
          <a:p>
            <a:endParaRPr lang="fr-CA" dirty="0">
              <a:solidFill>
                <a:srgbClr val="FFCC00"/>
              </a:solidFill>
              <a:latin typeface="Sylfaen" pitchFamily="18" charset="0"/>
            </a:endParaRPr>
          </a:p>
          <a:p>
            <a:pPr algn="r"/>
            <a:r>
              <a:rPr lang="fr-CA" sz="1100" dirty="0">
                <a:solidFill>
                  <a:srgbClr val="002060"/>
                </a:solidFill>
              </a:rPr>
              <a:t>Paradis S and </a:t>
            </a:r>
            <a:r>
              <a:rPr lang="fr-CA" sz="1100" dirty="0" err="1">
                <a:solidFill>
                  <a:srgbClr val="002060"/>
                </a:solidFill>
              </a:rPr>
              <a:t>Cabanac</a:t>
            </a:r>
            <a:r>
              <a:rPr lang="fr-CA" sz="1100" dirty="0">
                <a:solidFill>
                  <a:srgbClr val="002060"/>
                </a:solidFill>
              </a:rPr>
              <a:t> M, </a:t>
            </a:r>
            <a:r>
              <a:rPr lang="fr-CA" sz="1100" dirty="0" err="1">
                <a:solidFill>
                  <a:srgbClr val="002060"/>
                </a:solidFill>
              </a:rPr>
              <a:t>Physiology</a:t>
            </a:r>
            <a:r>
              <a:rPr lang="fr-CA" sz="1100" dirty="0">
                <a:solidFill>
                  <a:srgbClr val="002060"/>
                </a:solidFill>
              </a:rPr>
              <a:t> &amp; </a:t>
            </a:r>
            <a:r>
              <a:rPr lang="fr-CA" sz="1100" dirty="0" err="1">
                <a:solidFill>
                  <a:srgbClr val="002060"/>
                </a:solidFill>
              </a:rPr>
              <a:t>Behavior</a:t>
            </a:r>
            <a:r>
              <a:rPr lang="fr-CA" sz="1100" dirty="0">
                <a:solidFill>
                  <a:srgbClr val="002060"/>
                </a:solidFill>
              </a:rPr>
              <a:t>, 2005; 85: 259-64.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0607" y="2270022"/>
            <a:ext cx="8282996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fr-CA" dirty="0">
                <a:solidFill>
                  <a:srgbClr val="002060"/>
                </a:solidFill>
              </a:rPr>
              <a:t>« Calcium </a:t>
            </a:r>
            <a:r>
              <a:rPr lang="fr-CA" dirty="0" err="1">
                <a:solidFill>
                  <a:srgbClr val="002060"/>
                </a:solidFill>
              </a:rPr>
              <a:t>appetite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is</a:t>
            </a:r>
            <a:r>
              <a:rPr lang="fr-CA" dirty="0">
                <a:solidFill>
                  <a:srgbClr val="002060"/>
                </a:solidFill>
              </a:rPr>
              <a:t> the motivation to </a:t>
            </a:r>
            <a:r>
              <a:rPr lang="fr-CA" dirty="0" err="1">
                <a:solidFill>
                  <a:srgbClr val="002060"/>
                </a:solidFill>
              </a:rPr>
              <a:t>seek</a:t>
            </a:r>
            <a:r>
              <a:rPr lang="fr-CA" dirty="0">
                <a:solidFill>
                  <a:srgbClr val="002060"/>
                </a:solidFill>
              </a:rPr>
              <a:t> out or </a:t>
            </a:r>
            <a:r>
              <a:rPr lang="fr-CA" dirty="0" err="1">
                <a:solidFill>
                  <a:srgbClr val="002060"/>
                </a:solidFill>
              </a:rPr>
              <a:t>choose</a:t>
            </a:r>
            <a:r>
              <a:rPr lang="fr-CA" dirty="0">
                <a:solidFill>
                  <a:srgbClr val="002060"/>
                </a:solidFill>
              </a:rPr>
              <a:t> calcium-</a:t>
            </a:r>
            <a:r>
              <a:rPr lang="fr-CA" dirty="0" err="1">
                <a:solidFill>
                  <a:srgbClr val="002060"/>
                </a:solidFill>
              </a:rPr>
              <a:t>containing</a:t>
            </a:r>
            <a:r>
              <a:rPr lang="fr-CA" dirty="0">
                <a:solidFill>
                  <a:srgbClr val="002060"/>
                </a:solidFill>
              </a:rPr>
              <a:t> items.  </a:t>
            </a:r>
          </a:p>
          <a:p>
            <a:pPr>
              <a:lnSpc>
                <a:spcPct val="125000"/>
              </a:lnSpc>
            </a:pPr>
            <a:r>
              <a:rPr lang="fr-CA" dirty="0">
                <a:solidFill>
                  <a:srgbClr val="002060"/>
                </a:solidFill>
              </a:rPr>
              <a:t>Calcium </a:t>
            </a:r>
            <a:r>
              <a:rPr lang="fr-CA" dirty="0" err="1">
                <a:solidFill>
                  <a:srgbClr val="002060"/>
                </a:solidFill>
              </a:rPr>
              <a:t>appetite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might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compared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with</a:t>
            </a:r>
            <a:r>
              <a:rPr lang="fr-CA" dirty="0">
                <a:solidFill>
                  <a:srgbClr val="002060"/>
                </a:solidFill>
              </a:rPr>
              <a:t> the </a:t>
            </a:r>
            <a:r>
              <a:rPr lang="fr-CA" dirty="0" err="1">
                <a:solidFill>
                  <a:srgbClr val="002060"/>
                </a:solidFill>
              </a:rPr>
              <a:t>appetite</a:t>
            </a:r>
            <a:r>
              <a:rPr lang="fr-CA" dirty="0">
                <a:solidFill>
                  <a:srgbClr val="002060"/>
                </a:solidFill>
              </a:rPr>
              <a:t> for glucose or </a:t>
            </a:r>
            <a:r>
              <a:rPr lang="fr-CA" dirty="0" err="1">
                <a:solidFill>
                  <a:srgbClr val="002060"/>
                </a:solidFill>
              </a:rPr>
              <a:t>energy</a:t>
            </a:r>
            <a:r>
              <a:rPr lang="fr-CA" dirty="0">
                <a:solidFill>
                  <a:srgbClr val="002060"/>
                </a:solidFill>
              </a:rPr>
              <a:t>, </a:t>
            </a:r>
            <a:r>
              <a:rPr lang="fr-CA" dirty="0" err="1">
                <a:solidFill>
                  <a:srgbClr val="002060"/>
                </a:solidFill>
              </a:rPr>
              <a:t>because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unlike</a:t>
            </a:r>
            <a:r>
              <a:rPr lang="fr-CA" dirty="0">
                <a:solidFill>
                  <a:srgbClr val="002060"/>
                </a:solidFill>
              </a:rPr>
              <a:t> sodium </a:t>
            </a:r>
            <a:r>
              <a:rPr lang="fr-CA" dirty="0" err="1">
                <a:solidFill>
                  <a:srgbClr val="002060"/>
                </a:solidFill>
              </a:rPr>
              <a:t>homeostasis</a:t>
            </a:r>
            <a:r>
              <a:rPr lang="fr-CA" dirty="0">
                <a:solidFill>
                  <a:srgbClr val="002060"/>
                </a:solidFill>
              </a:rPr>
              <a:t>, </a:t>
            </a:r>
            <a:r>
              <a:rPr lang="fr-CA" dirty="0" err="1">
                <a:solidFill>
                  <a:srgbClr val="002060"/>
                </a:solidFill>
              </a:rPr>
              <a:t>these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involve</a:t>
            </a:r>
            <a:r>
              <a:rPr lang="fr-CA" dirty="0">
                <a:solidFill>
                  <a:srgbClr val="002060"/>
                </a:solidFill>
              </a:rPr>
              <a:t> a </a:t>
            </a:r>
            <a:r>
              <a:rPr lang="fr-CA" dirty="0" err="1">
                <a:solidFill>
                  <a:srgbClr val="002060"/>
                </a:solidFill>
              </a:rPr>
              <a:t>reservoir</a:t>
            </a:r>
            <a:r>
              <a:rPr lang="fr-CA" dirty="0">
                <a:solidFill>
                  <a:srgbClr val="002060"/>
                </a:solidFill>
              </a:rPr>
              <a:t> (</a:t>
            </a:r>
            <a:r>
              <a:rPr lang="fr-CA" dirty="0" err="1">
                <a:solidFill>
                  <a:srgbClr val="002060"/>
                </a:solidFill>
              </a:rPr>
              <a:t>bone</a:t>
            </a:r>
            <a:r>
              <a:rPr lang="fr-CA" dirty="0">
                <a:solidFill>
                  <a:srgbClr val="002060"/>
                </a:solidFill>
              </a:rPr>
              <a:t> for calcium, </a:t>
            </a:r>
            <a:r>
              <a:rPr lang="fr-CA" dirty="0" err="1">
                <a:solidFill>
                  <a:srgbClr val="002060"/>
                </a:solidFill>
              </a:rPr>
              <a:t>glycogen</a:t>
            </a:r>
            <a:r>
              <a:rPr lang="fr-CA" dirty="0">
                <a:solidFill>
                  <a:srgbClr val="002060"/>
                </a:solidFill>
              </a:rPr>
              <a:t> and/or fat for glucose and </a:t>
            </a:r>
            <a:r>
              <a:rPr lang="fr-CA" dirty="0" err="1">
                <a:solidFill>
                  <a:srgbClr val="002060"/>
                </a:solidFill>
              </a:rPr>
              <a:t>energy</a:t>
            </a:r>
            <a:r>
              <a:rPr lang="fr-CA" dirty="0">
                <a:solidFill>
                  <a:srgbClr val="002060"/>
                </a:solidFill>
              </a:rPr>
              <a:t>) » . </a:t>
            </a:r>
          </a:p>
          <a:p>
            <a:endParaRPr lang="fr-CA" sz="2400" dirty="0">
              <a:solidFill>
                <a:srgbClr val="FFCC00"/>
              </a:solidFill>
              <a:latin typeface="Sylfaen" pitchFamily="18" charset="0"/>
            </a:endParaRPr>
          </a:p>
          <a:p>
            <a:pPr algn="r">
              <a:lnSpc>
                <a:spcPct val="125000"/>
              </a:lnSpc>
            </a:pPr>
            <a:r>
              <a:rPr lang="fr-CA" sz="1600" i="1" dirty="0" err="1">
                <a:solidFill>
                  <a:srgbClr val="002060"/>
                </a:solidFill>
              </a:rPr>
              <a:t>Tordoff</a:t>
            </a:r>
            <a:r>
              <a:rPr lang="fr-CA" sz="1600" i="1" dirty="0">
                <a:solidFill>
                  <a:srgbClr val="002060"/>
                </a:solidFill>
              </a:rPr>
              <a:t> MG, </a:t>
            </a:r>
            <a:r>
              <a:rPr lang="fr-CA" sz="1600" i="1" dirty="0" err="1">
                <a:solidFill>
                  <a:srgbClr val="002060"/>
                </a:solidFill>
              </a:rPr>
              <a:t>Physiological</a:t>
            </a:r>
            <a:r>
              <a:rPr lang="fr-CA" sz="1600" i="1" dirty="0">
                <a:solidFill>
                  <a:srgbClr val="002060"/>
                </a:solidFill>
              </a:rPr>
              <a:t> </a:t>
            </a:r>
            <a:r>
              <a:rPr lang="fr-CA" sz="1600" i="1" dirty="0" err="1">
                <a:solidFill>
                  <a:srgbClr val="002060"/>
                </a:solidFill>
              </a:rPr>
              <a:t>Reviews</a:t>
            </a:r>
            <a:r>
              <a:rPr lang="fr-CA" sz="1600" i="1" dirty="0">
                <a:solidFill>
                  <a:srgbClr val="002060"/>
                </a:solidFill>
              </a:rPr>
              <a:t>, 2001;81:1567-97.</a:t>
            </a: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66745" y="102993"/>
            <a:ext cx="9077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US" sz="2000" b="1" dirty="0">
                <a:solidFill>
                  <a:srgbClr val="19387B"/>
                </a:solidFill>
              </a:rPr>
              <a:t>Mean change in body weight, fat mass, and ad libitum lipid intake </a:t>
            </a:r>
            <a:endParaRPr lang="en-US" sz="2000" b="1" dirty="0" smtClean="0">
              <a:solidFill>
                <a:srgbClr val="19387B"/>
              </a:solidFill>
            </a:endParaRPr>
          </a:p>
          <a:p>
            <a:pPr algn="ctr" hangingPunct="0"/>
            <a:r>
              <a:rPr lang="en-US" sz="2000" b="1" dirty="0" smtClean="0">
                <a:solidFill>
                  <a:srgbClr val="19387B"/>
                </a:solidFill>
              </a:rPr>
              <a:t>(test meal) in very low calcium obese consumers </a:t>
            </a:r>
            <a:br>
              <a:rPr lang="en-US" sz="2000" b="1" dirty="0" smtClean="0">
                <a:solidFill>
                  <a:srgbClr val="19387B"/>
                </a:solidFill>
              </a:rPr>
            </a:br>
            <a:r>
              <a:rPr lang="en-US" sz="2000" b="1" dirty="0" smtClean="0">
                <a:solidFill>
                  <a:srgbClr val="19387B"/>
                </a:solidFill>
              </a:rPr>
              <a:t>in response to diet restriction with or without </a:t>
            </a:r>
            <a:br>
              <a:rPr lang="en-US" sz="2000" b="1" dirty="0" smtClean="0">
                <a:solidFill>
                  <a:srgbClr val="19387B"/>
                </a:solidFill>
              </a:rPr>
            </a:br>
            <a:r>
              <a:rPr lang="en-US" sz="2000" b="1" dirty="0" smtClean="0">
                <a:solidFill>
                  <a:srgbClr val="19387B"/>
                </a:solidFill>
              </a:rPr>
              <a:t>calcium + vitamin  D supplementation </a:t>
            </a:r>
            <a:endParaRPr lang="fr-FR" sz="2000" b="1" dirty="0">
              <a:solidFill>
                <a:srgbClr val="19387B"/>
              </a:solidFill>
            </a:endParaRPr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754002"/>
              </p:ext>
            </p:extLst>
          </p:nvPr>
        </p:nvGraphicFramePr>
        <p:xfrm>
          <a:off x="1523824" y="1680062"/>
          <a:ext cx="6096351" cy="121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117"/>
                <a:gridCol w="2032117"/>
                <a:gridCol w="2032117"/>
              </a:tblGrid>
              <a:tr h="2711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</a:t>
                      </a:r>
                      <a:r>
                        <a:rPr lang="en-US" sz="1400" baseline="0" dirty="0" smtClean="0"/>
                        <a:t> change in: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Calcium</a:t>
                      </a:r>
                      <a:r>
                        <a:rPr lang="en-US" sz="1400" baseline="0" dirty="0" smtClean="0"/>
                        <a:t> + vitamin D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Control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27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Body weight (kg)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-5.8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-1.4*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27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</a:t>
                      </a:r>
                      <a:r>
                        <a:rPr lang="en-US" sz="1400" baseline="0" dirty="0" smtClean="0"/>
                        <a:t> mass (kg)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-4.7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-1.2*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227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Lipid intake (g)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-18.2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7.5*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523824" y="3137385"/>
            <a:ext cx="6984776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>
                <a:solidFill>
                  <a:srgbClr val="002060"/>
                </a:solidFill>
              </a:rPr>
              <a:t>* P &lt; 0.05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>
                <a:solidFill>
                  <a:srgbClr val="002060"/>
                </a:solidFill>
              </a:rPr>
              <a:t>Adapted from Major G et al. Br J </a:t>
            </a:r>
            <a:r>
              <a:rPr lang="en-US" sz="1400" dirty="0" err="1">
                <a:solidFill>
                  <a:srgbClr val="002060"/>
                </a:solidFill>
              </a:rPr>
              <a:t>Nutr</a:t>
            </a:r>
            <a:r>
              <a:rPr lang="en-US" sz="1400" dirty="0">
                <a:solidFill>
                  <a:srgbClr val="002060"/>
                </a:solidFill>
              </a:rPr>
              <a:t> 102: 659-663, 2009.</a:t>
            </a: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5415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83010" y="202861"/>
            <a:ext cx="34281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US" sz="3000" b="1" dirty="0" smtClean="0">
                <a:solidFill>
                  <a:srgbClr val="19387B"/>
                </a:solidFill>
              </a:rPr>
              <a:t>Experimental </a:t>
            </a:r>
            <a:r>
              <a:rPr lang="en-US" sz="3000" b="1" dirty="0">
                <a:solidFill>
                  <a:srgbClr val="19387B"/>
                </a:solidFill>
              </a:rPr>
              <a:t>design</a:t>
            </a:r>
            <a:endParaRPr lang="fr-FR" sz="3000" b="1" dirty="0">
              <a:solidFill>
                <a:srgbClr val="19387B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3973" y="831108"/>
            <a:ext cx="7884368" cy="371408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Meal	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Breakfast	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	Snack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Yogurt (Y))	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Buffet-type meal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Time	    	 8                                       10                                            12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		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     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VAS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		           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VAS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rgbClr val="002060"/>
                </a:solidFill>
                <a:latin typeface="Times New Roman" pitchFamily="18" charset="0"/>
              </a:rPr>
              <a:t>							    </a:t>
            </a:r>
            <a:r>
              <a:rPr lang="en-US" baseline="0" dirty="0" smtClean="0">
                <a:solidFill>
                  <a:srgbClr val="002060"/>
                </a:solidFill>
              </a:rPr>
              <a:t>Energy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						                        intake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Connecteur droit 4"/>
          <p:cNvCxnSpPr/>
          <p:nvPr/>
        </p:nvCxnSpPr>
        <p:spPr bwMode="auto">
          <a:xfrm>
            <a:off x="2579427" y="1704280"/>
            <a:ext cx="51974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10"/>
          <p:cNvCxnSpPr/>
          <p:nvPr/>
        </p:nvCxnSpPr>
        <p:spPr bwMode="auto">
          <a:xfrm>
            <a:off x="4945937" y="1565397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cteur droit avec flèche 16"/>
          <p:cNvCxnSpPr/>
          <p:nvPr/>
        </p:nvCxnSpPr>
        <p:spPr bwMode="auto">
          <a:xfrm flipH="1">
            <a:off x="2512938" y="2564149"/>
            <a:ext cx="10081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cteur droit avec flèche 18"/>
          <p:cNvCxnSpPr/>
          <p:nvPr/>
        </p:nvCxnSpPr>
        <p:spPr bwMode="auto">
          <a:xfrm>
            <a:off x="4012442" y="2564149"/>
            <a:ext cx="8598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9"/>
          <p:cNvCxnSpPr/>
          <p:nvPr/>
        </p:nvCxnSpPr>
        <p:spPr bwMode="auto">
          <a:xfrm>
            <a:off x="6646461" y="2568376"/>
            <a:ext cx="113040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cteur droit avec flèche 20"/>
          <p:cNvCxnSpPr/>
          <p:nvPr/>
        </p:nvCxnSpPr>
        <p:spPr bwMode="auto">
          <a:xfrm flipH="1">
            <a:off x="4945938" y="2568376"/>
            <a:ext cx="11945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3609833" y="3218848"/>
            <a:ext cx="3036628" cy="5547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Y1: r* = 1.5:1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Y2: r =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control, r = 2.8:1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25797" y="4010116"/>
            <a:ext cx="6480720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</a:rPr>
              <a:t>* r = casein/whey protein ratio. r in milk = 4.5:1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Connecteur droit avec flèche 15"/>
          <p:cNvCxnSpPr/>
          <p:nvPr/>
        </p:nvCxnSpPr>
        <p:spPr>
          <a:xfrm>
            <a:off x="4934682" y="2688151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4428492" y="4774895"/>
            <a:ext cx="4680520" cy="3600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>
                <a:solidFill>
                  <a:schemeClr val="bg1"/>
                </a:solidFill>
              </a:rPr>
              <a:t>From Doyon, C. et al. APNM, 40: 980-989, 2015.</a:t>
            </a:r>
            <a:endParaRPr lang="fr-CA" sz="1400" dirty="0">
              <a:solidFill>
                <a:schemeClr val="bg1"/>
              </a:solidFill>
            </a:endParaRPr>
          </a:p>
        </p:txBody>
      </p:sp>
      <p:cxnSp>
        <p:nvCxnSpPr>
          <p:cNvPr id="24" name="Connecteur droit 10"/>
          <p:cNvCxnSpPr/>
          <p:nvPr/>
        </p:nvCxnSpPr>
        <p:spPr bwMode="auto">
          <a:xfrm>
            <a:off x="2579427" y="1560264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10"/>
          <p:cNvCxnSpPr/>
          <p:nvPr/>
        </p:nvCxnSpPr>
        <p:spPr bwMode="auto">
          <a:xfrm>
            <a:off x="7776864" y="1560264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0" y="13679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3000" b="1" dirty="0">
                <a:solidFill>
                  <a:srgbClr val="19387B"/>
                </a:solidFill>
              </a:rPr>
              <a:t>Mean spontaneous energy intake and appetite sensations  following yogurt consumption</a:t>
            </a:r>
            <a:endParaRPr lang="fr-FR" sz="3000" b="1" dirty="0">
              <a:solidFill>
                <a:srgbClr val="19387B"/>
              </a:solidFill>
            </a:endParaRPr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503420"/>
              </p:ext>
            </p:extLst>
          </p:nvPr>
        </p:nvGraphicFramePr>
        <p:xfrm>
          <a:off x="287333" y="1453691"/>
          <a:ext cx="8382000" cy="13817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Condition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Energy intake</a:t>
                      </a:r>
                    </a:p>
                    <a:p>
                      <a:pPr algn="ctr"/>
                      <a:r>
                        <a:rPr lang="en-CA" dirty="0" smtClean="0"/>
                        <a:t>(kcal)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Hunger</a:t>
                      </a:r>
                    </a:p>
                    <a:p>
                      <a:pPr algn="ctr"/>
                      <a:r>
                        <a:rPr lang="en-CA" dirty="0" smtClean="0"/>
                        <a:t>(mm</a:t>
                      </a:r>
                      <a:r>
                        <a:rPr lang="en-CA" baseline="0" dirty="0" smtClean="0"/>
                        <a:t> x min)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PFC</a:t>
                      </a:r>
                    </a:p>
                    <a:p>
                      <a:pPr algn="ctr"/>
                      <a:r>
                        <a:rPr lang="en-CA" dirty="0" smtClean="0"/>
                        <a:t>(mm x min)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Appreciation</a:t>
                      </a:r>
                    </a:p>
                    <a:p>
                      <a:pPr algn="ctr"/>
                      <a:r>
                        <a:rPr lang="en-CA" dirty="0" smtClean="0"/>
                        <a:t>(mm)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Y1 (high whey)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1216*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1422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1031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87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Y2 (control)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1410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1785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1573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82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431349" y="2921580"/>
            <a:ext cx="3240360" cy="57606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rgbClr val="002060"/>
                </a:solidFill>
                <a:latin typeface="+mj-lt"/>
              </a:rPr>
              <a:t>* P &lt;  0.05</a:t>
            </a:r>
            <a:endParaRPr lang="fr-CA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440302" y="4783460"/>
            <a:ext cx="4608512" cy="3600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>
                <a:solidFill>
                  <a:schemeClr val="bg1"/>
                </a:solidFill>
              </a:rPr>
              <a:t>From Doyon, C. et al. APNM, 40: 980-989, 2015</a:t>
            </a:r>
            <a:r>
              <a:rPr lang="en-CA" sz="1600" dirty="0" smtClean="0">
                <a:solidFill>
                  <a:schemeClr val="tx1"/>
                </a:solidFill>
              </a:rPr>
              <a:t>.</a:t>
            </a:r>
            <a:endParaRPr lang="fr-CA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647423" y="109499"/>
            <a:ext cx="7762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2800" b="1" dirty="0">
                <a:solidFill>
                  <a:srgbClr val="19387B"/>
                </a:solidFill>
              </a:rPr>
              <a:t>The reducing effect of the high-whey yogurt on subsequent energy intake exceeded </a:t>
            </a:r>
            <a:endParaRPr lang="en-CA" sz="2800" b="1" dirty="0" smtClean="0">
              <a:solidFill>
                <a:srgbClr val="19387B"/>
              </a:solidFill>
            </a:endParaRPr>
          </a:p>
          <a:p>
            <a:pPr algn="ctr" hangingPunct="0"/>
            <a:r>
              <a:rPr lang="en-CA" sz="2800" b="1" dirty="0" smtClean="0">
                <a:solidFill>
                  <a:srgbClr val="19387B"/>
                </a:solidFill>
              </a:rPr>
              <a:t>its </a:t>
            </a:r>
            <a:r>
              <a:rPr lang="en-CA" sz="2800" b="1" dirty="0">
                <a:solidFill>
                  <a:srgbClr val="19387B"/>
                </a:solidFill>
              </a:rPr>
              <a:t>energy content</a:t>
            </a:r>
            <a:endParaRPr lang="fr-FR" sz="2800" b="1" dirty="0">
              <a:solidFill>
                <a:srgbClr val="19387B"/>
              </a:solidFill>
            </a:endParaRPr>
          </a:p>
        </p:txBody>
      </p:sp>
      <p:graphicFrame>
        <p:nvGraphicFramePr>
          <p:cNvPr id="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360807"/>
              </p:ext>
            </p:extLst>
          </p:nvPr>
        </p:nvGraphicFramePr>
        <p:xfrm>
          <a:off x="1396269" y="1626628"/>
          <a:ext cx="6264696" cy="1752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36504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kcal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Decrease in</a:t>
                      </a:r>
                      <a:r>
                        <a:rPr lang="en-CA" baseline="0" dirty="0" smtClean="0"/>
                        <a:t> subsequent energy intake versus control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194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Energy content of the yogurt snack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63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Difference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131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3311352" y="4781570"/>
            <a:ext cx="5832648" cy="3600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>
                <a:solidFill>
                  <a:schemeClr val="bg1"/>
                </a:solidFill>
              </a:rPr>
              <a:t>Adapted from Doyon, C. Et al. APNM, 40: 980-989, 2015. 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288275" y="213541"/>
            <a:ext cx="59531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3000" b="1" dirty="0" smtClean="0">
                <a:solidFill>
                  <a:srgbClr val="19387B"/>
                </a:solidFill>
              </a:rPr>
              <a:t>Current health status of populations</a:t>
            </a:r>
            <a:endParaRPr lang="fr-FR" sz="3000" b="1" dirty="0">
              <a:solidFill>
                <a:srgbClr val="19387B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13934" y="1450427"/>
            <a:ext cx="5316132" cy="18224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3200" b="1" i="1" dirty="0">
                <a:solidFill>
                  <a:srgbClr val="002060"/>
                </a:solidFill>
              </a:rPr>
              <a:t>Obesity remains a major problem: the </a:t>
            </a:r>
            <a:r>
              <a:rPr lang="en-CA" sz="3200" b="1" i="1" dirty="0" smtClean="0">
                <a:solidFill>
                  <a:srgbClr val="002060"/>
                </a:solidFill>
              </a:rPr>
              <a:t>situation</a:t>
            </a:r>
          </a:p>
          <a:p>
            <a:pPr algn="ctr"/>
            <a:r>
              <a:rPr lang="en-CA" sz="3200" b="1" i="1" dirty="0" smtClean="0">
                <a:solidFill>
                  <a:srgbClr val="002060"/>
                </a:solidFill>
              </a:rPr>
              <a:t> </a:t>
            </a:r>
            <a:r>
              <a:rPr lang="en-CA" sz="3200" b="1" i="1" dirty="0">
                <a:solidFill>
                  <a:srgbClr val="002060"/>
                </a:solidFill>
              </a:rPr>
              <a:t>in </a:t>
            </a:r>
            <a:r>
              <a:rPr lang="en-CA" sz="3200" b="1" i="1" dirty="0" smtClean="0">
                <a:solidFill>
                  <a:srgbClr val="002060"/>
                </a:solidFill>
              </a:rPr>
              <a:t>Belgium</a:t>
            </a:r>
            <a:endParaRPr lang="fr-CA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1413871" y="1489267"/>
            <a:ext cx="6187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2800" b="1" dirty="0">
                <a:solidFill>
                  <a:srgbClr val="19387B"/>
                </a:solidFill>
              </a:rPr>
              <a:t>Dairy intake, including yogurt, and metabolic health: the experience of the Harvard group</a:t>
            </a:r>
            <a:endParaRPr lang="fr-FR" sz="2800" b="1" dirty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153512" y="123148"/>
            <a:ext cx="8990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US" sz="2800" b="1" dirty="0">
                <a:solidFill>
                  <a:srgbClr val="19387B"/>
                </a:solidFill>
              </a:rPr>
              <a:t>Higher dairy intake during adolescence is associated with lower incidence of type 2 diabetes</a:t>
            </a:r>
            <a:endParaRPr lang="fr-FR" sz="2800" b="1" dirty="0">
              <a:solidFill>
                <a:srgbClr val="1938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346537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37,038 women who completed food questionnaires about their diet in high school were tracked for diet and diabetes incidence from 1998-2005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47761" y="2418274"/>
            <a:ext cx="3016280" cy="1434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Those with higher dairy intake in high school had a 38% lower risk for developing type 2 diabetes as adults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Need to sustain dairy intake in adulthood to maximize risk reduction</a:t>
            </a:r>
          </a:p>
        </p:txBody>
      </p:sp>
      <p:grpSp>
        <p:nvGrpSpPr>
          <p:cNvPr id="8" name="Group 6"/>
          <p:cNvGrpSpPr/>
          <p:nvPr/>
        </p:nvGrpSpPr>
        <p:grpSpPr>
          <a:xfrm>
            <a:off x="4669246" y="2178146"/>
            <a:ext cx="3394052" cy="2475558"/>
            <a:chOff x="4334798" y="2058189"/>
            <a:chExt cx="4580602" cy="3172973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1960810422"/>
                </p:ext>
              </p:extLst>
            </p:nvPr>
          </p:nvGraphicFramePr>
          <p:xfrm>
            <a:off x="4495800" y="2058189"/>
            <a:ext cx="4191000" cy="30512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924800" y="3370143"/>
              <a:ext cx="990600" cy="33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tx2">
                      <a:lumMod val="50000"/>
                    </a:schemeClr>
                  </a:solidFill>
                </a:rPr>
                <a:t>Current</a:t>
              </a:r>
              <a:endParaRPr lang="en-US" sz="1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00601" y="4895851"/>
              <a:ext cx="1454415" cy="33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2">
                      <a:lumMod val="50000"/>
                    </a:schemeClr>
                  </a:solidFill>
                </a:rPr>
                <a:t>High School</a:t>
              </a:r>
              <a:endParaRPr lang="en-US" sz="11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784124" y="3217673"/>
              <a:ext cx="1454415" cy="35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Relative Risk</a:t>
              </a:r>
              <a:endParaRPr lang="en-US" sz="11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00050" y="4793039"/>
            <a:ext cx="4313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Redrawn from: Malik et al. Am J </a:t>
            </a:r>
            <a:r>
              <a:rPr lang="en-US" sz="1400" dirty="0" err="1">
                <a:solidFill>
                  <a:schemeClr val="bg1"/>
                </a:solidFill>
              </a:rPr>
              <a:t>Clin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Nutr</a:t>
            </a:r>
            <a:r>
              <a:rPr lang="en-US" sz="1400" dirty="0">
                <a:solidFill>
                  <a:schemeClr val="bg1"/>
                </a:solidFill>
              </a:rPr>
              <a:t> vol. 94, 2011 </a:t>
            </a: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23265" y="198210"/>
            <a:ext cx="380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19387B"/>
                </a:solidFill>
              </a:rPr>
              <a:t>YOGURT AND DIABETES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0806" t="16472" r="8284" b="29008"/>
          <a:stretch>
            <a:fillRect/>
          </a:stretch>
        </p:blipFill>
        <p:spPr bwMode="auto">
          <a:xfrm>
            <a:off x="526461" y="867678"/>
            <a:ext cx="3591676" cy="1512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9705" t="26266" r="23270" b="17575"/>
          <a:stretch>
            <a:fillRect/>
          </a:stretch>
        </p:blipFill>
        <p:spPr bwMode="auto">
          <a:xfrm>
            <a:off x="526461" y="2474966"/>
            <a:ext cx="3591676" cy="2211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1 Rectángulo"/>
          <p:cNvSpPr>
            <a:spLocks noChangeArrowheads="1"/>
          </p:cNvSpPr>
          <p:nvPr/>
        </p:nvSpPr>
        <p:spPr bwMode="auto">
          <a:xfrm>
            <a:off x="5242483" y="2474966"/>
            <a:ext cx="35226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s-ES" sz="11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The Australian Diabetes Obesity and Lifestyle Study</a:t>
            </a:r>
            <a:endParaRPr lang="es-ES" altLang="es-ES" sz="11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5242483" y="2690866"/>
            <a:ext cx="34496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s-ES" sz="11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The Whitehall II Prospective Study</a:t>
            </a:r>
            <a:endParaRPr lang="es-ES" altLang="es-ES" sz="11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5242483" y="2906766"/>
            <a:ext cx="34496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s-ES" sz="11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EPIC-Interact Study</a:t>
            </a:r>
            <a:endParaRPr lang="es-ES" altLang="es-ES" sz="11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4 Rectángulo"/>
          <p:cNvSpPr>
            <a:spLocks noChangeArrowheads="1"/>
          </p:cNvSpPr>
          <p:nvPr/>
        </p:nvSpPr>
        <p:spPr bwMode="auto">
          <a:xfrm>
            <a:off x="5242483" y="3122666"/>
            <a:ext cx="3373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s-ES" sz="11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Women’s Health Initiative</a:t>
            </a:r>
            <a:endParaRPr lang="es-ES" altLang="es-ES" sz="11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5 Rectángulo"/>
          <p:cNvSpPr>
            <a:spLocks noChangeArrowheads="1"/>
          </p:cNvSpPr>
          <p:nvPr/>
        </p:nvSpPr>
        <p:spPr bwMode="auto">
          <a:xfrm>
            <a:off x="5242483" y="3340154"/>
            <a:ext cx="3429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s-ES" sz="1100" b="1">
                <a:latin typeface="Calibri" pitchFamily="34" charset="0"/>
                <a:ea typeface="Calibri" pitchFamily="34" charset="0"/>
                <a:cs typeface="Calibri" pitchFamily="34" charset="0"/>
              </a:rPr>
              <a:t>Japan Public Health Center–based Prospective Study</a:t>
            </a:r>
            <a:endParaRPr lang="es-ES" altLang="es-ES" sz="11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6 Rectángulo"/>
          <p:cNvSpPr>
            <a:spLocks noChangeArrowheads="1"/>
          </p:cNvSpPr>
          <p:nvPr/>
        </p:nvSpPr>
        <p:spPr bwMode="auto">
          <a:xfrm>
            <a:off x="5242483" y="3556054"/>
            <a:ext cx="3476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s-ES" sz="1100" b="1">
                <a:latin typeface="Calibri" pitchFamily="34" charset="0"/>
                <a:ea typeface="Calibri" pitchFamily="34" charset="0"/>
                <a:cs typeface="Calibri" pitchFamily="34" charset="0"/>
              </a:rPr>
              <a:t>Women’s Health Study </a:t>
            </a:r>
            <a:endParaRPr lang="es-ES" altLang="es-ES" sz="11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18 Rectángulo"/>
          <p:cNvSpPr>
            <a:spLocks noChangeArrowheads="1"/>
          </p:cNvSpPr>
          <p:nvPr/>
        </p:nvSpPr>
        <p:spPr bwMode="auto">
          <a:xfrm>
            <a:off x="5242483" y="3771954"/>
            <a:ext cx="3476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s-ES" sz="1100" b="1">
                <a:latin typeface="Calibri" pitchFamily="34" charset="0"/>
                <a:ea typeface="Calibri" pitchFamily="34" charset="0"/>
                <a:cs typeface="Calibri" pitchFamily="34" charset="0"/>
              </a:rPr>
              <a:t>Health Professional Follow-up Study</a:t>
            </a:r>
            <a:endParaRPr lang="es-ES" altLang="es-ES" sz="11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19 Rectángulo"/>
          <p:cNvSpPr>
            <a:spLocks noChangeArrowheads="1"/>
          </p:cNvSpPr>
          <p:nvPr/>
        </p:nvSpPr>
        <p:spPr bwMode="auto">
          <a:xfrm>
            <a:off x="5242483" y="3987854"/>
            <a:ext cx="3476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s-ES" sz="1100" b="1">
                <a:latin typeface="Calibri" pitchFamily="34" charset="0"/>
                <a:ea typeface="Calibri" pitchFamily="34" charset="0"/>
                <a:cs typeface="Calibri" pitchFamily="34" charset="0"/>
              </a:rPr>
              <a:t>Nurses Health Study I</a:t>
            </a:r>
            <a:endParaRPr lang="es-ES" altLang="es-ES" sz="11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20 Rectángulo"/>
          <p:cNvSpPr>
            <a:spLocks noChangeArrowheads="1"/>
          </p:cNvSpPr>
          <p:nvPr/>
        </p:nvSpPr>
        <p:spPr bwMode="auto">
          <a:xfrm>
            <a:off x="5242483" y="4203754"/>
            <a:ext cx="3476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s-ES" sz="1100" b="1">
                <a:latin typeface="Calibri" pitchFamily="34" charset="0"/>
                <a:ea typeface="Calibri" pitchFamily="34" charset="0"/>
                <a:cs typeface="Calibri" pitchFamily="34" charset="0"/>
              </a:rPr>
              <a:t>Nurses Health Study II</a:t>
            </a:r>
            <a:endParaRPr lang="es-ES" altLang="es-ES" sz="1100" b="1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8 Rectángulo"/>
          <p:cNvSpPr/>
          <p:nvPr/>
        </p:nvSpPr>
        <p:spPr>
          <a:xfrm>
            <a:off x="3150342" y="4203755"/>
            <a:ext cx="867678" cy="130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12 CuadroTexto"/>
          <p:cNvSpPr txBox="1"/>
          <p:nvPr/>
        </p:nvSpPr>
        <p:spPr>
          <a:xfrm>
            <a:off x="5420002" y="1162376"/>
            <a:ext cx="2032967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>
                <a:solidFill>
                  <a:srgbClr val="002060"/>
                </a:solidFill>
              </a:rPr>
              <a:t>18% lower risk</a:t>
            </a:r>
          </a:p>
          <a:p>
            <a:pPr algn="ctr">
              <a:defRPr/>
            </a:pPr>
            <a:r>
              <a:rPr lang="en-US" sz="1400" b="1" i="1" dirty="0" smtClean="0">
                <a:solidFill>
                  <a:srgbClr val="002060"/>
                </a:solidFill>
              </a:rPr>
              <a:t>of diabetes per one yogurt serving</a:t>
            </a:r>
            <a:endParaRPr lang="en-US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8118" y="160187"/>
            <a:ext cx="3078869" cy="43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599384" y="4810156"/>
            <a:ext cx="554461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CA" sz="1200" dirty="0" err="1" smtClean="0">
                <a:solidFill>
                  <a:schemeClr val="bg1"/>
                </a:solidFill>
              </a:rPr>
              <a:t>From</a:t>
            </a:r>
            <a:r>
              <a:rPr lang="fr-CA" sz="1200" dirty="0" smtClean="0">
                <a:solidFill>
                  <a:schemeClr val="bg1"/>
                </a:solidFill>
              </a:rPr>
              <a:t> </a:t>
            </a:r>
            <a:r>
              <a:rPr lang="fr-CA" sz="1200" dirty="0" err="1" smtClean="0">
                <a:solidFill>
                  <a:schemeClr val="bg1"/>
                </a:solidFill>
              </a:rPr>
              <a:t>Mozaffarian</a:t>
            </a:r>
            <a:r>
              <a:rPr lang="fr-CA" sz="1200" dirty="0" smtClean="0">
                <a:solidFill>
                  <a:schemeClr val="bg1"/>
                </a:solidFill>
              </a:rPr>
              <a:t> et al. N </a:t>
            </a:r>
            <a:r>
              <a:rPr lang="fr-CA" sz="1200" dirty="0" err="1" smtClean="0">
                <a:solidFill>
                  <a:schemeClr val="bg1"/>
                </a:solidFill>
              </a:rPr>
              <a:t>Engl</a:t>
            </a:r>
            <a:r>
              <a:rPr lang="fr-CA" sz="1200" dirty="0" smtClean="0">
                <a:solidFill>
                  <a:schemeClr val="bg1"/>
                </a:solidFill>
              </a:rPr>
              <a:t> J Med 2011; 364:2392-2404</a:t>
            </a:r>
            <a:endParaRPr kumimoji="0" lang="fr-CA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1126569" y="1717372"/>
            <a:ext cx="6890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2800" b="1" dirty="0">
                <a:solidFill>
                  <a:srgbClr val="19387B"/>
                </a:solidFill>
              </a:rPr>
              <a:t>Looking for additional benefits in the real life</a:t>
            </a:r>
            <a:endParaRPr lang="fr-FR" sz="2800" b="1" dirty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8"/>
          <p:cNvSpPr txBox="1"/>
          <p:nvPr/>
        </p:nvSpPr>
        <p:spPr>
          <a:xfrm>
            <a:off x="773332" y="1717372"/>
            <a:ext cx="759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2800" b="1" dirty="0">
                <a:solidFill>
                  <a:srgbClr val="19387B"/>
                </a:solidFill>
              </a:rPr>
              <a:t>Yogurt to increase nutrient intake and diet quality</a:t>
            </a:r>
            <a:endParaRPr lang="fr-FR" sz="2800" b="1" dirty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614050" y="146179"/>
            <a:ext cx="772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2800" b="1" dirty="0">
                <a:solidFill>
                  <a:srgbClr val="19387B"/>
                </a:solidFill>
              </a:rPr>
              <a:t>Relative contribution of a portion (175 g) of plain yogurt to energy and nutrient intakes</a:t>
            </a:r>
            <a:endParaRPr lang="fr-FR" sz="2800" b="1" dirty="0">
              <a:solidFill>
                <a:srgbClr val="19387B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19170"/>
              </p:ext>
            </p:extLst>
          </p:nvPr>
        </p:nvGraphicFramePr>
        <p:xfrm>
          <a:off x="233772" y="1212162"/>
          <a:ext cx="8820472" cy="253897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84177"/>
                <a:gridCol w="1440160"/>
                <a:gridCol w="1440160"/>
                <a:gridCol w="1584176"/>
                <a:gridCol w="1296144"/>
                <a:gridCol w="1475655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Nutrient</a:t>
                      </a:r>
                      <a:endParaRPr lang="en-CA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Nutrient </a:t>
                      </a:r>
                      <a:r>
                        <a:rPr lang="en-CA" sz="1400" dirty="0" smtClean="0"/>
                        <a:t>Content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DRI for women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Women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(% daily intake)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DRI for men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Men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(% daily intake)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4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Energy (kcal)</a:t>
                      </a:r>
                      <a:endParaRPr lang="en-CA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114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6</a:t>
                      </a:r>
                      <a:r>
                        <a:rPr lang="en-CA" sz="1400" baseline="30000" dirty="0"/>
                        <a:t>a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4.5</a:t>
                      </a:r>
                      <a:r>
                        <a:rPr lang="en-CA" sz="1400" baseline="30000" dirty="0"/>
                        <a:t>a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4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Protein (g)</a:t>
                      </a:r>
                      <a:endParaRPr lang="en-CA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9.5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46 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21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/>
                        <a:t>56</a:t>
                      </a:r>
                      <a:endParaRPr lang="en-CA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17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4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Calcium (mg)</a:t>
                      </a:r>
                      <a:endParaRPr lang="en-CA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332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1000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33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1000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33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4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Magnesium (mg)</a:t>
                      </a:r>
                      <a:endParaRPr lang="en-CA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30.8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/>
                        <a:t>320</a:t>
                      </a:r>
                      <a:endParaRPr lang="en-CA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9.6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/>
                        <a:t>420</a:t>
                      </a:r>
                      <a:endParaRPr lang="en-CA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7.3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4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/>
                        <a:t>Phosphorus (mg)</a:t>
                      </a:r>
                      <a:endParaRPr lang="en-CA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261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/>
                        <a:t>700</a:t>
                      </a:r>
                      <a:endParaRPr lang="en-CA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37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700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37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4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Riboflavin (mg)</a:t>
                      </a:r>
                      <a:endParaRPr lang="en-CA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0.39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1.1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35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1.3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30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4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Zinc (mg)</a:t>
                      </a:r>
                      <a:endParaRPr lang="en-CA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1.6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/>
                        <a:t>8</a:t>
                      </a:r>
                      <a:endParaRPr lang="en-CA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20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11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14.5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4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Vitamin B12 (µg)</a:t>
                      </a:r>
                      <a:endParaRPr lang="en-CA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1.0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/>
                        <a:t>2.4</a:t>
                      </a:r>
                      <a:endParaRPr lang="en-CA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42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/>
                        <a:t>2.4</a:t>
                      </a:r>
                      <a:endParaRPr lang="en-CA" sz="140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/>
                        <a:t>42</a:t>
                      </a:r>
                      <a:endParaRPr lang="en-CA" sz="14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</a:tbl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3772" y="3986931"/>
            <a:ext cx="799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200" baseline="30000" dirty="0" err="1">
                <a:latin typeface="Calibri" pitchFamily="34" charset="0"/>
              </a:rPr>
              <a:t>a</a:t>
            </a:r>
            <a:r>
              <a:rPr lang="en-CA" sz="1200" dirty="0" err="1">
                <a:latin typeface="Calibri" pitchFamily="34" charset="0"/>
              </a:rPr>
              <a:t>Based</a:t>
            </a:r>
            <a:r>
              <a:rPr lang="en-CA" sz="1200" dirty="0">
                <a:latin typeface="Calibri" pitchFamily="34" charset="0"/>
              </a:rPr>
              <a:t> on a 2000 kcal/d diet and 2500 kcal/d diet for women and men, respectively.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698268" y="4810433"/>
            <a:ext cx="43561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CA" sz="1100" dirty="0" smtClean="0">
                <a:solidFill>
                  <a:schemeClr val="bg1"/>
                </a:solidFill>
                <a:latin typeface="Calibri" pitchFamily="34" charset="0"/>
              </a:rPr>
              <a:t>Adapted from Panahi </a:t>
            </a:r>
            <a:r>
              <a:rPr lang="en-CA" sz="1100" dirty="0">
                <a:solidFill>
                  <a:schemeClr val="bg1"/>
                </a:solidFill>
                <a:latin typeface="Calibri" pitchFamily="34" charset="0"/>
              </a:rPr>
              <a:t>and Tremblay </a:t>
            </a:r>
            <a:r>
              <a:rPr lang="en-CA" sz="1100" i="1" dirty="0">
                <a:solidFill>
                  <a:schemeClr val="bg1"/>
                </a:solidFill>
                <a:latin typeface="Calibri" pitchFamily="34" charset="0"/>
              </a:rPr>
              <a:t>J Am </a:t>
            </a:r>
            <a:r>
              <a:rPr lang="en-CA" sz="1100" i="1" dirty="0" err="1">
                <a:solidFill>
                  <a:schemeClr val="bg1"/>
                </a:solidFill>
                <a:latin typeface="Calibri" pitchFamily="34" charset="0"/>
              </a:rPr>
              <a:t>Coll</a:t>
            </a:r>
            <a:r>
              <a:rPr lang="en-CA" sz="11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sz="1100" i="1" dirty="0" err="1">
                <a:solidFill>
                  <a:schemeClr val="bg1"/>
                </a:solidFill>
                <a:latin typeface="Calibri" pitchFamily="34" charset="0"/>
              </a:rPr>
              <a:t>Nutr</a:t>
            </a:r>
            <a:r>
              <a:rPr lang="en-CA" sz="1100" i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sz="1100" dirty="0">
                <a:solidFill>
                  <a:schemeClr val="bg1"/>
                </a:solidFill>
                <a:latin typeface="Calibri" pitchFamily="34" charset="0"/>
              </a:rPr>
              <a:t>2016 </a:t>
            </a:r>
          </a:p>
        </p:txBody>
      </p:sp>
    </p:spTree>
    <p:extLst>
      <p:ext uri="{BB962C8B-B14F-4D97-AF65-F5344CB8AC3E}">
        <p14:creationId xmlns:p14="http://schemas.microsoft.com/office/powerpoint/2010/main" val="4145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867679" y="75380"/>
            <a:ext cx="7462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2400" b="1" dirty="0">
                <a:solidFill>
                  <a:srgbClr val="19387B"/>
                </a:solidFill>
              </a:rPr>
              <a:t>Yogurt and dairy consumption in U.S. adults: </a:t>
            </a:r>
            <a:br>
              <a:rPr lang="en-CA" sz="2400" b="1" dirty="0">
                <a:solidFill>
                  <a:srgbClr val="19387B"/>
                </a:solidFill>
              </a:rPr>
            </a:br>
            <a:r>
              <a:rPr lang="en-CA" sz="2400" b="1" dirty="0">
                <a:solidFill>
                  <a:srgbClr val="19387B"/>
                </a:solidFill>
              </a:rPr>
              <a:t>from </a:t>
            </a:r>
            <a:r>
              <a:rPr lang="en-US" sz="2400" b="1" dirty="0">
                <a:solidFill>
                  <a:srgbClr val="19387B"/>
                </a:solidFill>
              </a:rPr>
              <a:t>Framingham Heart Study Offspring </a:t>
            </a:r>
            <a:endParaRPr lang="en-US" sz="2400" b="1" dirty="0" smtClean="0">
              <a:solidFill>
                <a:srgbClr val="19387B"/>
              </a:solidFill>
            </a:endParaRPr>
          </a:p>
          <a:p>
            <a:pPr algn="ctr" hangingPunct="0"/>
            <a:r>
              <a:rPr lang="en-US" sz="2400" b="1" dirty="0" smtClean="0">
                <a:solidFill>
                  <a:srgbClr val="19387B"/>
                </a:solidFill>
              </a:rPr>
              <a:t>(</a:t>
            </a:r>
            <a:r>
              <a:rPr lang="en-US" sz="2400" b="1" dirty="0">
                <a:solidFill>
                  <a:srgbClr val="19387B"/>
                </a:solidFill>
              </a:rPr>
              <a:t>1998-2001) &amp; Third Generation (2002-2005) cohorts</a:t>
            </a:r>
            <a:endParaRPr lang="fr-FR" sz="2400" b="1" dirty="0">
              <a:solidFill>
                <a:srgbClr val="1938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499362"/>
            <a:ext cx="7776864" cy="2764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Y</a:t>
            </a:r>
            <a:r>
              <a:rPr lang="en-US" sz="2000" dirty="0" smtClean="0">
                <a:solidFill>
                  <a:srgbClr val="002060"/>
                </a:solidFill>
              </a:rPr>
              <a:t>ogurt consumers compared </a:t>
            </a:r>
            <a:r>
              <a:rPr lang="en-US" sz="2000" dirty="0">
                <a:solidFill>
                  <a:srgbClr val="002060"/>
                </a:solidFill>
              </a:rPr>
              <a:t>with </a:t>
            </a:r>
            <a:r>
              <a:rPr lang="en-US" sz="2000" dirty="0" smtClean="0">
                <a:solidFill>
                  <a:srgbClr val="002060"/>
                </a:solidFill>
              </a:rPr>
              <a:t>non-consumers</a:t>
            </a:r>
            <a:r>
              <a:rPr lang="en-US" sz="2000" dirty="0">
                <a:solidFill>
                  <a:srgbClr val="002060"/>
                </a:solidFill>
              </a:rPr>
              <a:t>, had </a:t>
            </a:r>
            <a:r>
              <a:rPr lang="en-US" sz="2000" b="1" dirty="0">
                <a:solidFill>
                  <a:srgbClr val="0070C0"/>
                </a:solidFill>
              </a:rPr>
              <a:t>higher potassium intakes</a:t>
            </a:r>
            <a:r>
              <a:rPr lang="en-US" sz="2000" dirty="0">
                <a:solidFill>
                  <a:srgbClr val="002060"/>
                </a:solidFill>
              </a:rPr>
              <a:t> (difference, 0.12 g/d)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And were </a:t>
            </a:r>
            <a:r>
              <a:rPr lang="en-US" sz="2000" dirty="0">
                <a:solidFill>
                  <a:srgbClr val="002060"/>
                </a:solidFill>
              </a:rPr>
              <a:t>47</a:t>
            </a:r>
            <a:r>
              <a:rPr lang="en-US" sz="2000" dirty="0" smtClean="0">
                <a:solidFill>
                  <a:srgbClr val="002060"/>
                </a:solidFill>
              </a:rPr>
              <a:t>%, 55</a:t>
            </a:r>
            <a:r>
              <a:rPr lang="en-US" sz="2000" dirty="0">
                <a:solidFill>
                  <a:srgbClr val="002060"/>
                </a:solidFill>
              </a:rPr>
              <a:t>%, 48%, 38%, and 34% </a:t>
            </a:r>
            <a:r>
              <a:rPr lang="en-US" sz="2000" b="1" dirty="0">
                <a:solidFill>
                  <a:srgbClr val="0070C0"/>
                </a:solidFill>
              </a:rPr>
              <a:t>less likely to have inadequate intakes</a:t>
            </a:r>
            <a:r>
              <a:rPr lang="en-US" sz="2000" dirty="0">
                <a:solidFill>
                  <a:srgbClr val="002060"/>
                </a:solidFill>
              </a:rPr>
              <a:t> (based on </a:t>
            </a:r>
            <a:r>
              <a:rPr lang="en-US" sz="2000" dirty="0" smtClean="0">
                <a:solidFill>
                  <a:srgbClr val="002060"/>
                </a:solidFill>
              </a:rPr>
              <a:t>DRI) </a:t>
            </a:r>
            <a:r>
              <a:rPr lang="en-US" sz="2000" dirty="0">
                <a:solidFill>
                  <a:srgbClr val="002060"/>
                </a:solidFill>
              </a:rPr>
              <a:t>of respectively (all </a:t>
            </a:r>
            <a:r>
              <a:rPr lang="en-US" sz="2000" dirty="0" smtClean="0">
                <a:solidFill>
                  <a:srgbClr val="002060"/>
                </a:solidFill>
              </a:rPr>
              <a:t>p≤ </a:t>
            </a:r>
            <a:r>
              <a:rPr lang="en-US" sz="2000" dirty="0">
                <a:solidFill>
                  <a:srgbClr val="002060"/>
                </a:solidFill>
              </a:rPr>
              <a:t>.001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r>
              <a:rPr lang="en-CA" sz="2000" dirty="0" smtClean="0">
                <a:solidFill>
                  <a:srgbClr val="002060"/>
                </a:solidFill>
              </a:rPr>
              <a:t>: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V</a:t>
            </a:r>
            <a:r>
              <a:rPr lang="en-US" dirty="0" smtClean="0">
                <a:solidFill>
                  <a:srgbClr val="002060"/>
                </a:solidFill>
              </a:rPr>
              <a:t>itamins </a:t>
            </a:r>
            <a:r>
              <a:rPr lang="en-US" dirty="0">
                <a:solidFill>
                  <a:srgbClr val="002060"/>
                </a:solidFill>
              </a:rPr>
              <a:t>B2 and </a:t>
            </a:r>
            <a:r>
              <a:rPr lang="en-US" dirty="0" smtClean="0">
                <a:solidFill>
                  <a:srgbClr val="002060"/>
                </a:solidFill>
              </a:rPr>
              <a:t>B12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Calcium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Magnesium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Z</a:t>
            </a:r>
            <a:r>
              <a:rPr lang="en-US" dirty="0" smtClean="0">
                <a:solidFill>
                  <a:srgbClr val="002060"/>
                </a:solidFill>
              </a:rPr>
              <a:t>inc</a:t>
            </a:r>
            <a:endParaRPr lang="en-CA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0456" y="4777257"/>
            <a:ext cx="5112568" cy="360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1200" dirty="0" smtClean="0">
                <a:solidFill>
                  <a:schemeClr val="bg1"/>
                </a:solidFill>
              </a:rPr>
              <a:t>From </a:t>
            </a:r>
            <a:r>
              <a:rPr lang="en-US" sz="1200" dirty="0" smtClean="0">
                <a:solidFill>
                  <a:schemeClr val="bg1"/>
                </a:solidFill>
              </a:rPr>
              <a:t>Wang </a:t>
            </a:r>
            <a:r>
              <a:rPr lang="en-US" sz="1200" dirty="0">
                <a:solidFill>
                  <a:schemeClr val="bg1"/>
                </a:solidFill>
              </a:rPr>
              <a:t>H et al. </a:t>
            </a:r>
            <a:r>
              <a:rPr lang="en-US" sz="1200" dirty="0" err="1" smtClean="0">
                <a:solidFill>
                  <a:schemeClr val="bg1"/>
                </a:solidFill>
              </a:rPr>
              <a:t>Nutr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Res. </a:t>
            </a:r>
            <a:r>
              <a:rPr lang="en-US" sz="1200" dirty="0" smtClean="0">
                <a:solidFill>
                  <a:schemeClr val="bg1"/>
                </a:solidFill>
              </a:rPr>
              <a:t>33: 18-26, 2013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217956" y="152039"/>
            <a:ext cx="8502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2400" b="1" dirty="0">
                <a:solidFill>
                  <a:srgbClr val="19387B"/>
                </a:solidFill>
              </a:rPr>
              <a:t>Differences between female yogurt consumers and </a:t>
            </a:r>
            <a:r>
              <a:rPr lang="en-CA" sz="2400" b="1" dirty="0" smtClean="0">
                <a:solidFill>
                  <a:srgbClr val="19387B"/>
                </a:solidFill>
              </a:rPr>
              <a:t/>
            </a:r>
            <a:br>
              <a:rPr lang="en-CA" sz="2400" b="1" dirty="0" smtClean="0">
                <a:solidFill>
                  <a:srgbClr val="19387B"/>
                </a:solidFill>
              </a:rPr>
            </a:br>
            <a:r>
              <a:rPr lang="en-CA" sz="2400" b="1" dirty="0" smtClean="0">
                <a:solidFill>
                  <a:srgbClr val="19387B"/>
                </a:solidFill>
              </a:rPr>
              <a:t>non-consumers </a:t>
            </a:r>
            <a:r>
              <a:rPr lang="en-CA" sz="2400" b="1" dirty="0">
                <a:solidFill>
                  <a:srgbClr val="19387B"/>
                </a:solidFill>
              </a:rPr>
              <a:t>for nutrients in which yogurt </a:t>
            </a:r>
            <a:endParaRPr lang="en-CA" sz="2400" b="1" dirty="0" smtClean="0">
              <a:solidFill>
                <a:srgbClr val="19387B"/>
              </a:solidFill>
            </a:endParaRPr>
          </a:p>
          <a:p>
            <a:pPr algn="ctr" hangingPunct="0"/>
            <a:r>
              <a:rPr lang="en-CA" sz="2400" b="1" dirty="0" smtClean="0">
                <a:solidFill>
                  <a:srgbClr val="19387B"/>
                </a:solidFill>
              </a:rPr>
              <a:t>is </a:t>
            </a:r>
            <a:r>
              <a:rPr lang="en-CA" sz="2400" b="1" dirty="0">
                <a:solidFill>
                  <a:srgbClr val="19387B"/>
                </a:solidFill>
              </a:rPr>
              <a:t>not a primary source</a:t>
            </a:r>
            <a:endParaRPr lang="fr-FR" sz="2400" b="1" dirty="0">
              <a:solidFill>
                <a:srgbClr val="19387B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56101"/>
              </p:ext>
            </p:extLst>
          </p:nvPr>
        </p:nvGraphicFramePr>
        <p:xfrm>
          <a:off x="581006" y="1557418"/>
          <a:ext cx="7776862" cy="204825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57255"/>
                <a:gridCol w="2003874"/>
                <a:gridCol w="1883309"/>
                <a:gridCol w="1532424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Variable</a:t>
                      </a:r>
                      <a:endParaRPr lang="en-CA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/>
                        <a:t>Yogurt Consumption</a:t>
                      </a:r>
                      <a:endParaRPr lang="en-CA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/>
                        <a:t>P-value</a:t>
                      </a:r>
                      <a:r>
                        <a:rPr lang="en-CA" sz="1200" baseline="30000"/>
                        <a:t>1</a:t>
                      </a:r>
                      <a:endParaRPr lang="en-CA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81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CA" sz="1200" dirty="0"/>
                        <a:t>Non-consumers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/>
                        <a:t>(0 </a:t>
                      </a:r>
                      <a:r>
                        <a:rPr lang="fr-CA" sz="1200" dirty="0" err="1"/>
                        <a:t>servings</a:t>
                      </a:r>
                      <a:r>
                        <a:rPr lang="fr-CA" sz="1200" dirty="0"/>
                        <a:t>/</a:t>
                      </a:r>
                      <a:r>
                        <a:rPr lang="fr-CA" sz="1200" dirty="0" err="1"/>
                        <a:t>day</a:t>
                      </a:r>
                      <a:r>
                        <a:rPr lang="fr-CA" sz="1200" dirty="0"/>
                        <a:t>)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CA" sz="1200" dirty="0"/>
                        <a:t>Consumers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/>
                        <a:t>(≥ 1 </a:t>
                      </a:r>
                      <a:r>
                        <a:rPr lang="fr-CA" sz="1200" dirty="0" err="1"/>
                        <a:t>servings</a:t>
                      </a:r>
                      <a:r>
                        <a:rPr lang="fr-CA" sz="1200" dirty="0"/>
                        <a:t>/</a:t>
                      </a:r>
                      <a:r>
                        <a:rPr lang="fr-CA" sz="1200" dirty="0" err="1"/>
                        <a:t>day</a:t>
                      </a:r>
                      <a:r>
                        <a:rPr lang="fr-CA" sz="1200" dirty="0"/>
                        <a:t>)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CA" sz="1200" dirty="0"/>
                        <a:t>WOMEN</a:t>
                      </a:r>
                      <a:endParaRPr lang="en-CA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CA" sz="1200" dirty="0">
                        <a:solidFill>
                          <a:schemeClr val="bg1"/>
                        </a:solidFill>
                        <a:latin typeface="+mj-lt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CA" sz="1200" dirty="0">
                        <a:solidFill>
                          <a:schemeClr val="bg1"/>
                        </a:solidFill>
                        <a:latin typeface="+mj-lt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en-CA" sz="1200" dirty="0">
                        <a:solidFill>
                          <a:schemeClr val="bg1"/>
                        </a:solidFill>
                        <a:latin typeface="+mj-lt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/>
                        <a:t>N </a:t>
                      </a:r>
                      <a:endParaRPr lang="en-CA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CA" sz="1200" dirty="0"/>
                        <a:t>62</a:t>
                      </a:r>
                      <a:endParaRPr lang="en-CA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CA" sz="1200" dirty="0"/>
                        <a:t>21</a:t>
                      </a:r>
                      <a:endParaRPr lang="en-CA" sz="12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CA" sz="1200"/>
                        <a:t>Pantothenic acid (mg/day)</a:t>
                      </a:r>
                      <a:endParaRPr lang="en-CA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4.1 </a:t>
                      </a:r>
                      <a:r>
                        <a:rPr lang="fr-CA" sz="1200" dirty="0"/>
                        <a:t>± 1.7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5.5 </a:t>
                      </a:r>
                      <a:r>
                        <a:rPr lang="fr-CA" sz="1200" dirty="0"/>
                        <a:t>± 1.8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/>
                        <a:t>0.003</a:t>
                      </a:r>
                      <a:endParaRPr lang="en-CA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CA" sz="1200"/>
                        <a:t>Folic acid (mg/day)</a:t>
                      </a:r>
                      <a:endParaRPr lang="en-CA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167 </a:t>
                      </a:r>
                      <a:r>
                        <a:rPr lang="fr-CA" sz="1200" dirty="0"/>
                        <a:t>± 69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219 </a:t>
                      </a:r>
                      <a:r>
                        <a:rPr lang="fr-CA" sz="1200" dirty="0"/>
                        <a:t>± 81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/>
                        <a:t>0.01</a:t>
                      </a:r>
                      <a:endParaRPr lang="en-CA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CA" sz="1200"/>
                        <a:t>Iron (mg/day)</a:t>
                      </a:r>
                      <a:endParaRPr lang="en-CA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14 </a:t>
                      </a:r>
                      <a:r>
                        <a:rPr lang="fr-CA" sz="1200" dirty="0"/>
                        <a:t>± 4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16 </a:t>
                      </a:r>
                      <a:r>
                        <a:rPr lang="fr-CA" sz="1200" dirty="0"/>
                        <a:t>± 6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/>
                        <a:t>0.03</a:t>
                      </a:r>
                      <a:endParaRPr lang="en-CA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CA" sz="1200"/>
                        <a:t>Manganese (mg/day)</a:t>
                      </a:r>
                      <a:endParaRPr lang="en-CA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0.7 </a:t>
                      </a:r>
                      <a:r>
                        <a:rPr lang="fr-CA" sz="1200" dirty="0"/>
                        <a:t>± 0.6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1.5 </a:t>
                      </a:r>
                      <a:r>
                        <a:rPr lang="fr-CA" sz="1200" dirty="0"/>
                        <a:t>± 2.6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/>
                        <a:t>0.02</a:t>
                      </a:r>
                      <a:endParaRPr lang="en-CA" sz="11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CA" sz="1200"/>
                        <a:t>Copper (mg/day)</a:t>
                      </a:r>
                      <a:endParaRPr lang="en-CA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1.0 </a:t>
                      </a:r>
                      <a:r>
                        <a:rPr lang="fr-CA" sz="1200" dirty="0"/>
                        <a:t>± 0.8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1.2 </a:t>
                      </a:r>
                      <a:r>
                        <a:rPr lang="fr-CA" sz="1200" dirty="0"/>
                        <a:t>± 1.0</a:t>
                      </a:r>
                      <a:endParaRPr lang="en-CA" sz="110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/>
                        <a:t>0.03</a:t>
                      </a:r>
                      <a:endParaRPr lang="en-CA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787801" y="4786138"/>
            <a:ext cx="4356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CA" sz="1200" dirty="0">
                <a:solidFill>
                  <a:schemeClr val="bg1"/>
                </a:solidFill>
                <a:latin typeface="Calibri" pitchFamily="34" charset="0"/>
              </a:rPr>
              <a:t>Panahi  et al. 2016 (in preparation)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39589" y="3692710"/>
            <a:ext cx="763277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600" baseline="30000" dirty="0">
                <a:latin typeface="Calibri" pitchFamily="34" charset="0"/>
              </a:rPr>
              <a:t>1</a:t>
            </a:r>
            <a:r>
              <a:rPr lang="fr-CA" sz="1600" dirty="0">
                <a:latin typeface="Calibri" pitchFamily="34" charset="0"/>
              </a:rPr>
              <a:t> </a:t>
            </a:r>
            <a:r>
              <a:rPr lang="fr-CA" sz="1200" dirty="0">
                <a:latin typeface="Calibri" pitchFamily="34" charset="0"/>
              </a:rPr>
              <a:t>The model </a:t>
            </a:r>
            <a:r>
              <a:rPr lang="fr-CA" sz="1200" dirty="0" err="1">
                <a:latin typeface="Calibri" pitchFamily="34" charset="0"/>
              </a:rPr>
              <a:t>was</a:t>
            </a:r>
            <a:r>
              <a:rPr lang="fr-CA" sz="1200" dirty="0">
                <a:latin typeface="Calibri" pitchFamily="34" charset="0"/>
              </a:rPr>
              <a:t> </a:t>
            </a:r>
            <a:r>
              <a:rPr lang="fr-CA" sz="1200" dirty="0" err="1">
                <a:latin typeface="Calibri" pitchFamily="34" charset="0"/>
              </a:rPr>
              <a:t>adjusted</a:t>
            </a:r>
            <a:r>
              <a:rPr lang="fr-CA" sz="1200" dirty="0">
                <a:latin typeface="Calibri" pitchFamily="34" charset="0"/>
              </a:rPr>
              <a:t> for </a:t>
            </a:r>
            <a:r>
              <a:rPr lang="fr-CA" sz="1200" dirty="0" err="1">
                <a:latin typeface="Calibri" pitchFamily="34" charset="0"/>
              </a:rPr>
              <a:t>age</a:t>
            </a:r>
            <a:r>
              <a:rPr lang="fr-CA" sz="1200" dirty="0">
                <a:latin typeface="Calibri" pitchFamily="34" charset="0"/>
              </a:rPr>
              <a:t>, </a:t>
            </a:r>
            <a:r>
              <a:rPr lang="fr-CA" sz="1200" dirty="0" err="1">
                <a:latin typeface="Calibri" pitchFamily="34" charset="0"/>
              </a:rPr>
              <a:t>physical</a:t>
            </a:r>
            <a:r>
              <a:rPr lang="fr-CA" sz="1200" dirty="0">
                <a:latin typeface="Calibri" pitchFamily="34" charset="0"/>
              </a:rPr>
              <a:t> </a:t>
            </a:r>
            <a:r>
              <a:rPr lang="fr-CA" sz="1200" dirty="0" err="1">
                <a:latin typeface="Calibri" pitchFamily="34" charset="0"/>
              </a:rPr>
              <a:t>activity</a:t>
            </a:r>
            <a:r>
              <a:rPr lang="fr-CA" sz="1200" dirty="0">
                <a:latin typeface="Calibri" pitchFamily="34" charset="0"/>
              </a:rPr>
              <a:t> and % body fat.  </a:t>
            </a:r>
            <a:r>
              <a:rPr lang="en-CA" sz="1200" dirty="0">
                <a:latin typeface="Calibri" pitchFamily="34" charset="0"/>
              </a:rPr>
              <a:t>Data are means </a:t>
            </a:r>
            <a:r>
              <a:rPr lang="fr-CA" sz="1200" dirty="0">
                <a:latin typeface="Calibri" pitchFamily="34" charset="0"/>
              </a:rPr>
              <a:t>± SD. </a:t>
            </a:r>
            <a:endParaRPr lang="en-CA" sz="1200" dirty="0">
              <a:latin typeface="Calibri" pitchFamily="34" charset="0"/>
            </a:endParaRPr>
          </a:p>
          <a:p>
            <a:endParaRPr lang="en-CA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211282" y="1728565"/>
            <a:ext cx="850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2400" b="1" dirty="0">
                <a:solidFill>
                  <a:srgbClr val="19387B"/>
                </a:solidFill>
              </a:rPr>
              <a:t>Yogurt: the signature of a healthy </a:t>
            </a:r>
            <a:r>
              <a:rPr lang="en-CA" sz="2400" b="1" dirty="0" smtClean="0">
                <a:solidFill>
                  <a:srgbClr val="19387B"/>
                </a:solidFill>
              </a:rPr>
              <a:t>lifestyle</a:t>
            </a:r>
            <a:endParaRPr lang="en-CA" sz="2400" b="1" dirty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624338" y="200928"/>
            <a:ext cx="54382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GB" sz="3000" b="1" dirty="0" smtClean="0">
                <a:solidFill>
                  <a:srgbClr val="19387B"/>
                </a:solidFill>
              </a:rPr>
              <a:t>Obesity &amp; overweight in Belgium</a:t>
            </a:r>
            <a:endParaRPr lang="fr-FR" sz="3000" b="1" dirty="0" smtClean="0">
              <a:solidFill>
                <a:srgbClr val="19387B"/>
              </a:solidFill>
            </a:endParaRPr>
          </a:p>
        </p:txBody>
      </p:sp>
      <p:pic>
        <p:nvPicPr>
          <p:cNvPr id="7" name="Picture 2" descr="_1_0E1EBF780E1EBD0C002A84AEC1258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38" y="854425"/>
            <a:ext cx="5858466" cy="346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4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217956" y="325575"/>
            <a:ext cx="223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fr-FR" b="1" dirty="0" err="1">
                <a:solidFill>
                  <a:srgbClr val="19387B"/>
                </a:solidFill>
              </a:rPr>
              <a:t>Yogurt</a:t>
            </a:r>
            <a:r>
              <a:rPr lang="fr-FR" b="1" dirty="0">
                <a:solidFill>
                  <a:srgbClr val="19387B"/>
                </a:solidFill>
              </a:rPr>
              <a:t> </a:t>
            </a:r>
            <a:r>
              <a:rPr lang="fr-FR" b="1" dirty="0" err="1">
                <a:solidFill>
                  <a:srgbClr val="19387B"/>
                </a:solidFill>
              </a:rPr>
              <a:t>consumption</a:t>
            </a:r>
            <a:r>
              <a:rPr lang="fr-FR" b="1" dirty="0">
                <a:solidFill>
                  <a:srgbClr val="19387B"/>
                </a:solidFill>
              </a:rPr>
              <a:t> </a:t>
            </a:r>
            <a:r>
              <a:rPr lang="fr-FR" b="1" dirty="0" err="1">
                <a:solidFill>
                  <a:srgbClr val="19387B"/>
                </a:solidFill>
              </a:rPr>
              <a:t>is</a:t>
            </a:r>
            <a:r>
              <a:rPr lang="fr-FR" b="1" dirty="0">
                <a:solidFill>
                  <a:srgbClr val="19387B"/>
                </a:solidFill>
              </a:rPr>
              <a:t> </a:t>
            </a:r>
            <a:r>
              <a:rPr lang="fr-FR" b="1" dirty="0" err="1">
                <a:solidFill>
                  <a:srgbClr val="19387B"/>
                </a:solidFill>
              </a:rPr>
              <a:t>associated</a:t>
            </a:r>
            <a:r>
              <a:rPr lang="fr-FR" b="1" dirty="0">
                <a:solidFill>
                  <a:srgbClr val="19387B"/>
                </a:solidFill>
              </a:rPr>
              <a:t> </a:t>
            </a:r>
            <a:r>
              <a:rPr lang="fr-FR" b="1" dirty="0" err="1">
                <a:solidFill>
                  <a:srgbClr val="19387B"/>
                </a:solidFill>
              </a:rPr>
              <a:t>with</a:t>
            </a:r>
            <a:r>
              <a:rPr lang="fr-FR" b="1" dirty="0">
                <a:solidFill>
                  <a:srgbClr val="19387B"/>
                </a:solidFill>
              </a:rPr>
              <a:t> a </a:t>
            </a:r>
            <a:r>
              <a:rPr lang="fr-FR" b="1" dirty="0" err="1">
                <a:solidFill>
                  <a:srgbClr val="19387B"/>
                </a:solidFill>
              </a:rPr>
              <a:t>healthier</a:t>
            </a:r>
            <a:r>
              <a:rPr lang="fr-FR" b="1" dirty="0">
                <a:solidFill>
                  <a:srgbClr val="19387B"/>
                </a:solidFill>
              </a:rPr>
              <a:t> </a:t>
            </a:r>
            <a:r>
              <a:rPr lang="fr-FR" b="1" dirty="0" err="1">
                <a:solidFill>
                  <a:srgbClr val="19387B"/>
                </a:solidFill>
              </a:rPr>
              <a:t>lifestyle</a:t>
            </a:r>
            <a:r>
              <a:rPr lang="fr-FR" b="1" dirty="0">
                <a:solidFill>
                  <a:srgbClr val="19387B"/>
                </a:solidFill>
              </a:rPr>
              <a:t> in </a:t>
            </a:r>
            <a:r>
              <a:rPr lang="fr-FR" b="1" dirty="0" err="1">
                <a:solidFill>
                  <a:srgbClr val="19387B"/>
                </a:solidFill>
              </a:rPr>
              <a:t>Brazilian</a:t>
            </a:r>
            <a:r>
              <a:rPr lang="fr-FR" b="1" dirty="0">
                <a:solidFill>
                  <a:srgbClr val="19387B"/>
                </a:solidFill>
              </a:rPr>
              <a:t> population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45" y="152039"/>
            <a:ext cx="2905741" cy="437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86045" y="2339743"/>
            <a:ext cx="2905741" cy="343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2"/>
          <p:cNvSpPr txBox="1"/>
          <p:nvPr/>
        </p:nvSpPr>
        <p:spPr>
          <a:xfrm>
            <a:off x="259955" y="1887993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Per capita family income and being a </a:t>
            </a:r>
            <a:r>
              <a:rPr lang="en-US" sz="1600" b="1" dirty="0">
                <a:solidFill>
                  <a:srgbClr val="002060"/>
                </a:solidFill>
              </a:rPr>
              <a:t>nonsmoker</a:t>
            </a:r>
            <a:r>
              <a:rPr lang="en-US" sz="1600" dirty="0">
                <a:solidFill>
                  <a:srgbClr val="002060"/>
                </a:solidFill>
              </a:rPr>
              <a:t> were factors positively</a:t>
            </a:r>
          </a:p>
          <a:p>
            <a:r>
              <a:rPr lang="en-US" sz="1600" dirty="0">
                <a:solidFill>
                  <a:srgbClr val="002060"/>
                </a:solidFill>
              </a:rPr>
              <a:t>associated with the amount of yogurt consumption (coefficients, 0.61 and 3.73, respectively) </a:t>
            </a:r>
          </a:p>
          <a:p>
            <a:endParaRPr lang="en-US" sz="2000" b="1" kern="0" dirty="0">
              <a:solidFill>
                <a:schemeClr val="bg1"/>
              </a:solidFill>
            </a:endParaRPr>
          </a:p>
          <a:p>
            <a:endParaRPr lang="en-US" sz="2000" b="1" spc="-150" dirty="0">
              <a:ln w="3175">
                <a:noFill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217956" y="152039"/>
            <a:ext cx="8502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fr-FR" sz="2400" b="1" dirty="0" err="1">
                <a:solidFill>
                  <a:srgbClr val="19387B"/>
                </a:solidFill>
              </a:rPr>
              <a:t>Yogurt</a:t>
            </a:r>
            <a:r>
              <a:rPr lang="fr-FR" sz="2400" b="1" dirty="0">
                <a:solidFill>
                  <a:srgbClr val="19387B"/>
                </a:solidFill>
              </a:rPr>
              <a:t> </a:t>
            </a:r>
            <a:r>
              <a:rPr lang="fr-FR" sz="2400" b="1" dirty="0" err="1">
                <a:solidFill>
                  <a:srgbClr val="19387B"/>
                </a:solidFill>
              </a:rPr>
              <a:t>consumption</a:t>
            </a:r>
            <a:r>
              <a:rPr lang="fr-FR" sz="2400" b="1" dirty="0">
                <a:solidFill>
                  <a:srgbClr val="19387B"/>
                </a:solidFill>
              </a:rPr>
              <a:t> </a:t>
            </a:r>
            <a:r>
              <a:rPr lang="fr-FR" sz="2400" b="1" dirty="0" err="1">
                <a:solidFill>
                  <a:srgbClr val="19387B"/>
                </a:solidFill>
              </a:rPr>
              <a:t>is</a:t>
            </a:r>
            <a:r>
              <a:rPr lang="fr-FR" sz="2400" b="1" dirty="0">
                <a:solidFill>
                  <a:srgbClr val="19387B"/>
                </a:solidFill>
              </a:rPr>
              <a:t> </a:t>
            </a:r>
            <a:r>
              <a:rPr lang="fr-FR" sz="2400" b="1" dirty="0" err="1">
                <a:solidFill>
                  <a:srgbClr val="19387B"/>
                </a:solidFill>
              </a:rPr>
              <a:t>associated</a:t>
            </a:r>
            <a:r>
              <a:rPr lang="fr-FR" sz="2400" b="1" dirty="0">
                <a:solidFill>
                  <a:srgbClr val="19387B"/>
                </a:solidFill>
              </a:rPr>
              <a:t> </a:t>
            </a:r>
            <a:r>
              <a:rPr lang="fr-FR" sz="2400" b="1" dirty="0" err="1">
                <a:solidFill>
                  <a:srgbClr val="19387B"/>
                </a:solidFill>
              </a:rPr>
              <a:t>with</a:t>
            </a:r>
            <a:r>
              <a:rPr lang="fr-FR" sz="2400" b="1" dirty="0">
                <a:solidFill>
                  <a:srgbClr val="19387B"/>
                </a:solidFill>
              </a:rPr>
              <a:t> a </a:t>
            </a:r>
            <a:r>
              <a:rPr lang="fr-FR" sz="2400" b="1" dirty="0" err="1">
                <a:solidFill>
                  <a:srgbClr val="19387B"/>
                </a:solidFill>
              </a:rPr>
              <a:t>healthier</a:t>
            </a:r>
            <a:r>
              <a:rPr lang="fr-FR" sz="2400" b="1" dirty="0">
                <a:solidFill>
                  <a:srgbClr val="19387B"/>
                </a:solidFill>
              </a:rPr>
              <a:t> </a:t>
            </a:r>
            <a:r>
              <a:rPr lang="fr-FR" sz="2400" b="1" dirty="0" err="1">
                <a:solidFill>
                  <a:srgbClr val="19387B"/>
                </a:solidFill>
              </a:rPr>
              <a:t>lifestyle</a:t>
            </a:r>
            <a:r>
              <a:rPr lang="fr-FR" sz="2400" b="1" dirty="0">
                <a:solidFill>
                  <a:srgbClr val="19387B"/>
                </a:solidFill>
              </a:rPr>
              <a:t> </a:t>
            </a:r>
            <a:endParaRPr lang="fr-FR" sz="2400" b="1" dirty="0" smtClean="0">
              <a:solidFill>
                <a:srgbClr val="19387B"/>
              </a:solidFill>
            </a:endParaRPr>
          </a:p>
          <a:p>
            <a:pPr algn="ctr" hangingPunct="0"/>
            <a:r>
              <a:rPr lang="fr-FR" sz="2400" b="1" dirty="0" smtClean="0">
                <a:solidFill>
                  <a:srgbClr val="19387B"/>
                </a:solidFill>
              </a:rPr>
              <a:t>in </a:t>
            </a:r>
            <a:r>
              <a:rPr lang="fr-FR" sz="2400" b="1" dirty="0" err="1">
                <a:solidFill>
                  <a:srgbClr val="19387B"/>
                </a:solidFill>
              </a:rPr>
              <a:t>Italian</a:t>
            </a:r>
            <a:r>
              <a:rPr lang="fr-FR" sz="2400" b="1" dirty="0">
                <a:solidFill>
                  <a:srgbClr val="19387B"/>
                </a:solidFill>
              </a:rPr>
              <a:t> </a:t>
            </a:r>
            <a:r>
              <a:rPr lang="fr-FR" sz="2400" b="1" dirty="0" smtClean="0">
                <a:solidFill>
                  <a:srgbClr val="19387B"/>
                </a:solidFill>
              </a:rPr>
              <a:t>population</a:t>
            </a:r>
            <a:endParaRPr lang="fr-FR" sz="2400" b="1" dirty="0">
              <a:solidFill>
                <a:srgbClr val="19387B"/>
              </a:solidFill>
            </a:endParaRPr>
          </a:p>
        </p:txBody>
      </p:sp>
      <p:sp>
        <p:nvSpPr>
          <p:cNvPr id="6" name="ZoneTexte 2"/>
          <p:cNvSpPr txBox="1"/>
          <p:nvPr/>
        </p:nvSpPr>
        <p:spPr>
          <a:xfrm>
            <a:off x="833033" y="127082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solidFill>
                  <a:srgbClr val="002060"/>
                </a:solidFill>
              </a:rPr>
              <a:t>Among adults</a:t>
            </a:r>
            <a:r>
              <a:rPr lang="en-US" kern="0" dirty="0">
                <a:solidFill>
                  <a:srgbClr val="002060"/>
                </a:solidFill>
              </a:rPr>
              <a:t>, </a:t>
            </a:r>
            <a:r>
              <a:rPr lang="en-US" b="1" kern="0" dirty="0">
                <a:solidFill>
                  <a:srgbClr val="002060"/>
                </a:solidFill>
              </a:rPr>
              <a:t>yogurt consumers were</a:t>
            </a:r>
            <a:r>
              <a:rPr lang="en-US" kern="0" dirty="0">
                <a:solidFill>
                  <a:srgbClr val="002060"/>
                </a:solidFill>
              </a:rPr>
              <a:t> </a:t>
            </a:r>
            <a:r>
              <a:rPr lang="en-US" b="1" kern="0" dirty="0">
                <a:solidFill>
                  <a:srgbClr val="002060"/>
                </a:solidFill>
              </a:rPr>
              <a:t>40% more likely to practice physical activity (≥ 2h/week), 30% less likely to smoke than non consumers (p&lt;0.05). </a:t>
            </a:r>
            <a:endParaRPr lang="en-US" b="1" kern="0" dirty="0" smtClean="0">
              <a:solidFill>
                <a:srgbClr val="002060"/>
              </a:solidFill>
            </a:endParaRPr>
          </a:p>
          <a:p>
            <a:endParaRPr lang="en-US" kern="0" dirty="0">
              <a:solidFill>
                <a:srgbClr val="002060"/>
              </a:solidFill>
            </a:endParaRPr>
          </a:p>
          <a:p>
            <a:r>
              <a:rPr lang="en-US" b="1" kern="0" dirty="0" smtClean="0">
                <a:solidFill>
                  <a:srgbClr val="002060"/>
                </a:solidFill>
              </a:rPr>
              <a:t>Yogurt </a:t>
            </a:r>
            <a:r>
              <a:rPr lang="en-US" b="1" kern="0" dirty="0">
                <a:solidFill>
                  <a:srgbClr val="002060"/>
                </a:solidFill>
              </a:rPr>
              <a:t>consumers were more likely to have a good knowledge of the food-health relationship</a:t>
            </a:r>
            <a:r>
              <a:rPr lang="en-US" kern="0" dirty="0">
                <a:solidFill>
                  <a:srgbClr val="002060"/>
                </a:solidFill>
              </a:rPr>
              <a:t> </a:t>
            </a:r>
            <a:r>
              <a:rPr lang="en-US" b="1" kern="0" dirty="0">
                <a:solidFill>
                  <a:srgbClr val="002060"/>
                </a:solidFill>
              </a:rPr>
              <a:t>and</a:t>
            </a:r>
            <a:r>
              <a:rPr lang="en-US" kern="0" dirty="0">
                <a:solidFill>
                  <a:srgbClr val="002060"/>
                </a:solidFill>
              </a:rPr>
              <a:t> </a:t>
            </a:r>
            <a:r>
              <a:rPr lang="en-US" b="1" kern="0" dirty="0">
                <a:solidFill>
                  <a:srgbClr val="002060"/>
                </a:solidFill>
              </a:rPr>
              <a:t>accustomed to reading food </a:t>
            </a:r>
            <a:r>
              <a:rPr lang="en-US" b="1" kern="0" dirty="0" smtClean="0">
                <a:solidFill>
                  <a:srgbClr val="002060"/>
                </a:solidFill>
              </a:rPr>
              <a:t>labels </a:t>
            </a:r>
            <a:r>
              <a:rPr lang="en-US" b="1" kern="0" dirty="0">
                <a:solidFill>
                  <a:srgbClr val="002060"/>
                </a:solidFill>
              </a:rPr>
              <a:t>(p&lt;0.05).</a:t>
            </a:r>
            <a:endParaRPr lang="en-US" b="1" spc="-150" dirty="0">
              <a:ln w="3175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7" name="ZoneTexte 3"/>
          <p:cNvSpPr txBox="1"/>
          <p:nvPr/>
        </p:nvSpPr>
        <p:spPr>
          <a:xfrm>
            <a:off x="833033" y="3646594"/>
            <a:ext cx="7189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100" dirty="0">
                <a:solidFill>
                  <a:srgbClr val="002060"/>
                </a:solidFill>
              </a:rPr>
              <a:t>D’Addezio et al. Sociodemoographic and lifestyle characteristics of yogurt consumers in Italy: Results from the INRAN-SCAI 2005-06 survey. Med J Nutrition Metab 8 (2015) 119-129</a:t>
            </a:r>
          </a:p>
        </p:txBody>
      </p:sp>
    </p:spTree>
    <p:extLst>
      <p:ext uri="{BB962C8B-B14F-4D97-AF65-F5344CB8AC3E}">
        <p14:creationId xmlns:p14="http://schemas.microsoft.com/office/powerpoint/2010/main" val="37729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320518" y="1573697"/>
            <a:ext cx="850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2400" b="1" dirty="0">
                <a:solidFill>
                  <a:srgbClr val="19387B"/>
                </a:solidFill>
              </a:rPr>
              <a:t>The palatability dilemma</a:t>
            </a:r>
            <a:endParaRPr lang="fr-FR" sz="2400" b="1" dirty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320518" y="152039"/>
            <a:ext cx="850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fr-CA" sz="2400" b="1" dirty="0" smtClean="0">
                <a:solidFill>
                  <a:srgbClr val="19387B"/>
                </a:solidFill>
              </a:rPr>
              <a:t>The </a:t>
            </a:r>
            <a:r>
              <a:rPr lang="fr-CA" sz="2400" b="1" dirty="0" err="1">
                <a:solidFill>
                  <a:srgbClr val="19387B"/>
                </a:solidFill>
              </a:rPr>
              <a:t>palatability</a:t>
            </a:r>
            <a:r>
              <a:rPr lang="fr-CA" sz="2400" b="1" dirty="0">
                <a:solidFill>
                  <a:srgbClr val="19387B"/>
                </a:solidFill>
              </a:rPr>
              <a:t> </a:t>
            </a:r>
            <a:r>
              <a:rPr lang="fr-CA" sz="2400" b="1" dirty="0" err="1">
                <a:solidFill>
                  <a:srgbClr val="19387B"/>
                </a:solidFill>
              </a:rPr>
              <a:t>dilemma</a:t>
            </a:r>
            <a:r>
              <a:rPr lang="fr-CA" sz="2400" b="1" dirty="0">
                <a:solidFill>
                  <a:srgbClr val="19387B"/>
                </a:solidFill>
              </a:rPr>
              <a:t>… for the </a:t>
            </a:r>
            <a:r>
              <a:rPr lang="fr-CA" sz="2400" b="1" dirty="0" err="1">
                <a:solidFill>
                  <a:srgbClr val="19387B"/>
                </a:solidFill>
              </a:rPr>
              <a:t>food</a:t>
            </a:r>
            <a:r>
              <a:rPr lang="fr-CA" sz="2400" b="1" dirty="0">
                <a:solidFill>
                  <a:srgbClr val="19387B"/>
                </a:solidFill>
              </a:rPr>
              <a:t> </a:t>
            </a:r>
            <a:r>
              <a:rPr lang="fr-CA" sz="2400" b="1" dirty="0" err="1">
                <a:solidFill>
                  <a:srgbClr val="19387B"/>
                </a:solidFill>
              </a:rPr>
              <a:t>industry</a:t>
            </a:r>
            <a:endParaRPr lang="fr-FR" sz="2400" b="1" dirty="0">
              <a:solidFill>
                <a:srgbClr val="19387B"/>
              </a:solidFill>
            </a:endParaRPr>
          </a:p>
        </p:txBody>
      </p:sp>
      <p:grpSp>
        <p:nvGrpSpPr>
          <p:cNvPr id="6" name="Groupe 13"/>
          <p:cNvGrpSpPr>
            <a:grpSpLocks/>
          </p:cNvGrpSpPr>
          <p:nvPr/>
        </p:nvGrpSpPr>
        <p:grpSpPr bwMode="auto">
          <a:xfrm>
            <a:off x="320519" y="960176"/>
            <a:ext cx="5988391" cy="1169551"/>
            <a:chOff x="714284" y="1929432"/>
            <a:chExt cx="5988433" cy="1169269"/>
          </a:xfrm>
        </p:grpSpPr>
        <p:sp>
          <p:nvSpPr>
            <p:cNvPr id="7" name="ZoneTexte 4"/>
            <p:cNvSpPr txBox="1"/>
            <p:nvPr/>
          </p:nvSpPr>
          <p:spPr>
            <a:xfrm>
              <a:off x="714284" y="2241023"/>
              <a:ext cx="5072098" cy="3077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sz="1400" dirty="0">
                  <a:solidFill>
                    <a:srgbClr val="002060"/>
                  </a:solidFill>
                  <a:latin typeface="+mn-lt"/>
                </a:rPr>
                <a:t>Production of </a:t>
              </a:r>
              <a:r>
                <a:rPr lang="fr-CA" sz="1400" dirty="0" err="1">
                  <a:solidFill>
                    <a:srgbClr val="002060"/>
                  </a:solidFill>
                  <a:latin typeface="+mn-lt"/>
                </a:rPr>
                <a:t>healty</a:t>
              </a:r>
              <a:r>
                <a:rPr lang="fr-CA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fr-CA" sz="1400" dirty="0" err="1">
                  <a:solidFill>
                    <a:srgbClr val="002060"/>
                  </a:solidFill>
                  <a:latin typeface="+mn-lt"/>
                </a:rPr>
                <a:t>food</a:t>
              </a:r>
              <a:r>
                <a:rPr lang="fr-CA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fr-CA" sz="1400" dirty="0" err="1">
                  <a:solidFill>
                    <a:srgbClr val="002060"/>
                  </a:solidFill>
                  <a:latin typeface="+mn-lt"/>
                </a:rPr>
                <a:t>promoting</a:t>
              </a:r>
              <a:endParaRPr lang="fr-CA" sz="14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8" name="ZoneTexte 5"/>
            <p:cNvSpPr txBox="1"/>
            <p:nvPr/>
          </p:nvSpPr>
          <p:spPr>
            <a:xfrm>
              <a:off x="4488139" y="1929432"/>
              <a:ext cx="2214578" cy="11692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sz="1400" dirty="0" err="1">
                  <a:solidFill>
                    <a:srgbClr val="002060"/>
                  </a:solidFill>
                  <a:latin typeface="+mn-lt"/>
                </a:rPr>
                <a:t>satiety</a:t>
              </a:r>
              <a:endParaRPr lang="fr-CA" sz="1400" dirty="0">
                <a:solidFill>
                  <a:srgbClr val="002060"/>
                </a:solidFill>
                <a:latin typeface="+mn-lt"/>
              </a:endParaRPr>
            </a:p>
            <a:p>
              <a:pPr>
                <a:defRPr/>
              </a:pPr>
              <a:endParaRPr lang="fr-CA" sz="1400" dirty="0" smtClean="0">
                <a:solidFill>
                  <a:srgbClr val="002060"/>
                </a:solidFill>
                <a:latin typeface="+mn-lt"/>
              </a:endParaRPr>
            </a:p>
            <a:p>
              <a:pPr>
                <a:defRPr/>
              </a:pPr>
              <a:endParaRPr lang="fr-CA" sz="1400" dirty="0">
                <a:solidFill>
                  <a:srgbClr val="002060"/>
                </a:solidFill>
                <a:latin typeface="+mn-lt"/>
              </a:endParaRPr>
            </a:p>
            <a:p>
              <a:pPr>
                <a:defRPr/>
              </a:pPr>
              <a:r>
                <a:rPr lang="fr-CA" sz="1400" dirty="0" err="1">
                  <a:solidFill>
                    <a:srgbClr val="002060"/>
                  </a:solidFill>
                  <a:latin typeface="+mn-lt"/>
                </a:rPr>
                <a:t>acceptability</a:t>
              </a:r>
              <a:r>
                <a:rPr lang="fr-CA" sz="1400" dirty="0">
                  <a:solidFill>
                    <a:srgbClr val="002060"/>
                  </a:solidFill>
                  <a:latin typeface="+mn-lt"/>
                </a:rPr>
                <a:t>/</a:t>
              </a:r>
            </a:p>
            <a:p>
              <a:pPr>
                <a:defRPr/>
              </a:pPr>
              <a:r>
                <a:rPr lang="fr-CA" sz="1400" dirty="0" err="1">
                  <a:solidFill>
                    <a:srgbClr val="002060"/>
                  </a:solidFill>
                  <a:latin typeface="+mn-lt"/>
                </a:rPr>
                <a:t>consumption</a:t>
              </a:r>
              <a:endParaRPr lang="fr-CA" sz="1400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9" name="Connecteur droit avec flèche 6"/>
            <p:cNvCxnSpPr/>
            <p:nvPr/>
          </p:nvCxnSpPr>
          <p:spPr>
            <a:xfrm flipV="1">
              <a:off x="3587824" y="2000169"/>
              <a:ext cx="642942" cy="357102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7"/>
            <p:cNvCxnSpPr/>
            <p:nvPr/>
          </p:nvCxnSpPr>
          <p:spPr>
            <a:xfrm>
              <a:off x="3587824" y="2571532"/>
              <a:ext cx="642942" cy="285681"/>
            </a:xfrm>
            <a:prstGeom prst="straightConnector1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7"/>
          <p:cNvGrpSpPr>
            <a:grpSpLocks/>
          </p:cNvGrpSpPr>
          <p:nvPr/>
        </p:nvGrpSpPr>
        <p:grpSpPr bwMode="auto">
          <a:xfrm>
            <a:off x="478007" y="2494866"/>
            <a:ext cx="8143875" cy="830997"/>
            <a:chOff x="642910" y="3786190"/>
            <a:chExt cx="8143932" cy="831278"/>
          </a:xfrm>
        </p:grpSpPr>
        <p:sp>
          <p:nvSpPr>
            <p:cNvPr id="12" name="ZoneTexte 15"/>
            <p:cNvSpPr txBox="1"/>
            <p:nvPr/>
          </p:nvSpPr>
          <p:spPr>
            <a:xfrm>
              <a:off x="642910" y="3786190"/>
              <a:ext cx="1338902" cy="3386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CA" sz="1600" b="1" dirty="0">
                  <a:solidFill>
                    <a:srgbClr val="002060"/>
                  </a:solidFill>
                  <a:latin typeface="+mn-lt"/>
                </a:rPr>
                <a:t>Key question:</a:t>
              </a:r>
            </a:p>
          </p:txBody>
        </p:sp>
        <p:sp>
          <p:nvSpPr>
            <p:cNvPr id="13" name="ZoneTexte 16"/>
            <p:cNvSpPr txBox="1">
              <a:spLocks noChangeArrowheads="1"/>
            </p:cNvSpPr>
            <p:nvPr/>
          </p:nvSpPr>
          <p:spPr bwMode="auto">
            <a:xfrm>
              <a:off x="2643174" y="3786190"/>
              <a:ext cx="6143668" cy="83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sz="1600" dirty="0">
                  <a:solidFill>
                    <a:srgbClr val="002060"/>
                  </a:solidFill>
                </a:rPr>
                <a:t>Is </a:t>
              </a:r>
              <a:r>
                <a:rPr lang="fr-CA" sz="1600" dirty="0" err="1">
                  <a:solidFill>
                    <a:srgbClr val="002060"/>
                  </a:solidFill>
                </a:rPr>
                <a:t>it</a:t>
              </a:r>
              <a:r>
                <a:rPr lang="fr-CA" sz="1600" dirty="0">
                  <a:solidFill>
                    <a:srgbClr val="002060"/>
                  </a:solidFill>
                </a:rPr>
                <a:t> possible to design </a:t>
              </a:r>
              <a:r>
                <a:rPr lang="fr-CA" sz="1600" dirty="0" err="1">
                  <a:solidFill>
                    <a:srgbClr val="002060"/>
                  </a:solidFill>
                </a:rPr>
                <a:t>foods</a:t>
              </a:r>
              <a:r>
                <a:rPr lang="fr-CA" sz="1600" dirty="0">
                  <a:solidFill>
                    <a:srgbClr val="002060"/>
                  </a:solidFill>
                </a:rPr>
                <a:t> </a:t>
              </a:r>
              <a:r>
                <a:rPr lang="fr-CA" sz="1600" dirty="0" err="1">
                  <a:solidFill>
                    <a:srgbClr val="002060"/>
                  </a:solidFill>
                </a:rPr>
                <a:t>with</a:t>
              </a:r>
              <a:r>
                <a:rPr lang="fr-CA" sz="1600" dirty="0">
                  <a:solidFill>
                    <a:srgbClr val="002060"/>
                  </a:solidFill>
                </a:rPr>
                <a:t> </a:t>
              </a:r>
              <a:r>
                <a:rPr lang="fr-CA" sz="1600" dirty="0" err="1">
                  <a:solidFill>
                    <a:srgbClr val="002060"/>
                  </a:solidFill>
                </a:rPr>
                <a:t>enhanced</a:t>
              </a:r>
              <a:r>
                <a:rPr lang="fr-CA" sz="1600" dirty="0">
                  <a:solidFill>
                    <a:srgbClr val="002060"/>
                  </a:solidFill>
                </a:rPr>
                <a:t> </a:t>
              </a:r>
              <a:r>
                <a:rPr lang="fr-CA" sz="1600" dirty="0" err="1">
                  <a:solidFill>
                    <a:srgbClr val="002060"/>
                  </a:solidFill>
                </a:rPr>
                <a:t>palatability</a:t>
              </a:r>
              <a:r>
                <a:rPr lang="fr-CA" sz="1600" dirty="0">
                  <a:solidFill>
                    <a:srgbClr val="002060"/>
                  </a:solidFill>
                </a:rPr>
                <a:t> (to </a:t>
              </a:r>
              <a:r>
                <a:rPr lang="fr-CA" sz="1600" dirty="0" err="1">
                  <a:solidFill>
                    <a:srgbClr val="002060"/>
                  </a:solidFill>
                </a:rPr>
                <a:t>promote</a:t>
              </a:r>
              <a:r>
                <a:rPr lang="fr-CA" sz="1600" dirty="0">
                  <a:solidFill>
                    <a:srgbClr val="002060"/>
                  </a:solidFill>
                </a:rPr>
                <a:t> and </a:t>
              </a:r>
              <a:r>
                <a:rPr lang="fr-CA" sz="1600" dirty="0" err="1">
                  <a:solidFill>
                    <a:srgbClr val="002060"/>
                  </a:solidFill>
                </a:rPr>
                <a:t>ensure</a:t>
              </a:r>
              <a:r>
                <a:rPr lang="fr-CA" sz="1600" dirty="0">
                  <a:solidFill>
                    <a:srgbClr val="002060"/>
                  </a:solidFill>
                </a:rPr>
                <a:t> </a:t>
              </a:r>
              <a:r>
                <a:rPr lang="fr-CA" sz="1600" dirty="0" err="1">
                  <a:solidFill>
                    <a:srgbClr val="002060"/>
                  </a:solidFill>
                </a:rPr>
                <a:t>consumption</a:t>
              </a:r>
              <a:r>
                <a:rPr lang="fr-CA" sz="1600" dirty="0">
                  <a:solidFill>
                    <a:srgbClr val="002060"/>
                  </a:solidFill>
                </a:rPr>
                <a:t>) and </a:t>
              </a:r>
              <a:r>
                <a:rPr lang="fr-CA" sz="1600" dirty="0" err="1">
                  <a:solidFill>
                    <a:srgbClr val="002060"/>
                  </a:solidFill>
                </a:rPr>
                <a:t>at</a:t>
              </a:r>
              <a:r>
                <a:rPr lang="fr-CA" sz="1600" dirty="0">
                  <a:solidFill>
                    <a:srgbClr val="002060"/>
                  </a:solidFill>
                </a:rPr>
                <a:t> the </a:t>
              </a:r>
              <a:r>
                <a:rPr lang="fr-CA" sz="1600" dirty="0" err="1">
                  <a:solidFill>
                    <a:srgbClr val="002060"/>
                  </a:solidFill>
                </a:rPr>
                <a:t>same</a:t>
              </a:r>
              <a:r>
                <a:rPr lang="fr-CA" sz="1600" dirty="0">
                  <a:solidFill>
                    <a:srgbClr val="002060"/>
                  </a:solidFill>
                </a:rPr>
                <a:t> time to </a:t>
              </a:r>
              <a:r>
                <a:rPr lang="fr-CA" sz="1600" dirty="0" err="1">
                  <a:solidFill>
                    <a:srgbClr val="002060"/>
                  </a:solidFill>
                </a:rPr>
                <a:t>improve</a:t>
              </a:r>
              <a:r>
                <a:rPr lang="fr-CA" sz="1600" dirty="0">
                  <a:solidFill>
                    <a:srgbClr val="002060"/>
                  </a:solidFill>
                </a:rPr>
                <a:t> </a:t>
              </a:r>
              <a:r>
                <a:rPr lang="fr-CA" sz="1600" dirty="0" err="1">
                  <a:solidFill>
                    <a:srgbClr val="002060"/>
                  </a:solidFill>
                </a:rPr>
                <a:t>satiety</a:t>
              </a:r>
              <a:r>
                <a:rPr lang="fr-CA" sz="1600" dirty="0">
                  <a:solidFill>
                    <a:srgbClr val="002060"/>
                  </a:solidFill>
                </a:rPr>
                <a:t> (</a:t>
              </a:r>
              <a:r>
                <a:rPr lang="fr-CA" sz="1600" dirty="0" err="1">
                  <a:solidFill>
                    <a:srgbClr val="002060"/>
                  </a:solidFill>
                </a:rPr>
                <a:t>which</a:t>
              </a:r>
              <a:r>
                <a:rPr lang="fr-CA" sz="1600" dirty="0">
                  <a:solidFill>
                    <a:srgbClr val="002060"/>
                  </a:solidFill>
                </a:rPr>
                <a:t> </a:t>
              </a:r>
              <a:r>
                <a:rPr lang="fr-CA" sz="1600" dirty="0" err="1">
                  <a:solidFill>
                    <a:srgbClr val="002060"/>
                  </a:solidFill>
                </a:rPr>
                <a:t>implies</a:t>
              </a:r>
              <a:r>
                <a:rPr lang="fr-CA" sz="1600" dirty="0">
                  <a:solidFill>
                    <a:srgbClr val="002060"/>
                  </a:solidFill>
                </a:rPr>
                <a:t> a </a:t>
              </a:r>
              <a:r>
                <a:rPr lang="fr-CA" sz="1600" dirty="0" err="1">
                  <a:solidFill>
                    <a:srgbClr val="002060"/>
                  </a:solidFill>
                </a:rPr>
                <a:t>reduction</a:t>
              </a:r>
              <a:r>
                <a:rPr lang="fr-CA" sz="1600" dirty="0">
                  <a:solidFill>
                    <a:srgbClr val="002060"/>
                  </a:solidFill>
                </a:rPr>
                <a:t> in the </a:t>
              </a:r>
              <a:r>
                <a:rPr lang="fr-CA" sz="1600" dirty="0" err="1">
                  <a:solidFill>
                    <a:srgbClr val="002060"/>
                  </a:solidFill>
                </a:rPr>
                <a:t>desire</a:t>
              </a:r>
              <a:r>
                <a:rPr lang="fr-CA" sz="1600" dirty="0">
                  <a:solidFill>
                    <a:srgbClr val="002060"/>
                  </a:solidFill>
                </a:rPr>
                <a:t> to </a:t>
              </a:r>
              <a:r>
                <a:rPr lang="fr-CA" sz="1600" dirty="0" err="1">
                  <a:solidFill>
                    <a:srgbClr val="002060"/>
                  </a:solidFill>
                </a:rPr>
                <a:t>eat</a:t>
              </a:r>
              <a:r>
                <a:rPr lang="fr-CA" sz="1600" dirty="0">
                  <a:solidFill>
                    <a:srgbClr val="002060"/>
                  </a:solidFill>
                </a:rPr>
                <a:t>)?</a:t>
              </a:r>
            </a:p>
          </p:txBody>
        </p:sp>
      </p:grpSp>
      <p:sp>
        <p:nvSpPr>
          <p:cNvPr id="14" name="ZoneTexte 18"/>
          <p:cNvSpPr txBox="1"/>
          <p:nvPr/>
        </p:nvSpPr>
        <p:spPr>
          <a:xfrm>
            <a:off x="5510378" y="4774168"/>
            <a:ext cx="363362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CA" sz="1400" dirty="0" err="1">
                <a:solidFill>
                  <a:schemeClr val="bg1"/>
                </a:solidFill>
                <a:latin typeface="+mn-lt"/>
              </a:rPr>
              <a:t>From</a:t>
            </a:r>
            <a:r>
              <a:rPr lang="fr-CA" sz="1400" dirty="0">
                <a:solidFill>
                  <a:schemeClr val="bg1"/>
                </a:solidFill>
                <a:latin typeface="+mn-lt"/>
              </a:rPr>
              <a:t>: Yeomans et al, </a:t>
            </a:r>
            <a:r>
              <a:rPr lang="fr-CA" sz="1400" dirty="0" err="1">
                <a:solidFill>
                  <a:schemeClr val="bg1"/>
                </a:solidFill>
                <a:latin typeface="+mn-lt"/>
              </a:rPr>
              <a:t>Br</a:t>
            </a:r>
            <a:r>
              <a:rPr lang="fr-CA" sz="1400" dirty="0">
                <a:solidFill>
                  <a:schemeClr val="bg1"/>
                </a:solidFill>
                <a:latin typeface="+mn-lt"/>
              </a:rPr>
              <a:t> J </a:t>
            </a:r>
            <a:r>
              <a:rPr lang="fr-CA" sz="1400" dirty="0" err="1">
                <a:solidFill>
                  <a:schemeClr val="bg1"/>
                </a:solidFill>
                <a:latin typeface="+mn-lt"/>
              </a:rPr>
              <a:t>Nutr</a:t>
            </a:r>
            <a:r>
              <a:rPr lang="fr-CA" sz="1400" dirty="0">
                <a:solidFill>
                  <a:schemeClr val="bg1"/>
                </a:solidFill>
                <a:latin typeface="+mn-lt"/>
              </a:rPr>
              <a:t> 92: S3-S14, 2004</a:t>
            </a:r>
          </a:p>
        </p:txBody>
      </p:sp>
    </p:spTree>
    <p:extLst>
      <p:ext uri="{BB962C8B-B14F-4D97-AF65-F5344CB8AC3E}">
        <p14:creationId xmlns:p14="http://schemas.microsoft.com/office/powerpoint/2010/main" val="37729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433985" y="212108"/>
            <a:ext cx="802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19387B"/>
                </a:solidFill>
              </a:rPr>
              <a:t>Palatability, post-meal blood glucose and subsequent energy intake after consumption </a:t>
            </a:r>
            <a:r>
              <a:rPr lang="en-CA" sz="2400" b="1" dirty="0" smtClean="0">
                <a:solidFill>
                  <a:srgbClr val="19387B"/>
                </a:solidFill>
              </a:rPr>
              <a:t>of different yogurts.</a:t>
            </a:r>
            <a:endParaRPr lang="en-CA" sz="2400" b="1" dirty="0">
              <a:solidFill>
                <a:srgbClr val="19387B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1262001"/>
            <a:ext cx="7903648" cy="271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903514" y="4831098"/>
            <a:ext cx="32404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CA" sz="1400" dirty="0">
                <a:solidFill>
                  <a:schemeClr val="bg1"/>
                </a:solidFill>
              </a:rPr>
              <a:t>El </a:t>
            </a:r>
            <a:r>
              <a:rPr lang="en-CA" sz="1400" dirty="0" err="1">
                <a:solidFill>
                  <a:schemeClr val="bg1"/>
                </a:solidFill>
              </a:rPr>
              <a:t>khoury</a:t>
            </a:r>
            <a:r>
              <a:rPr lang="en-CA" sz="1400" dirty="0">
                <a:solidFill>
                  <a:schemeClr val="bg1"/>
                </a:solidFill>
              </a:rPr>
              <a:t> et al</a:t>
            </a:r>
            <a:r>
              <a:rPr lang="en-CA" sz="1400" dirty="0" smtClean="0">
                <a:solidFill>
                  <a:schemeClr val="bg1"/>
                </a:solidFill>
              </a:rPr>
              <a:t>. </a:t>
            </a:r>
            <a:r>
              <a:rPr lang="en-CA" sz="1400" dirty="0" err="1">
                <a:solidFill>
                  <a:schemeClr val="bg1"/>
                </a:solidFill>
              </a:rPr>
              <a:t>Clin</a:t>
            </a:r>
            <a:r>
              <a:rPr lang="en-CA" sz="1400" dirty="0">
                <a:solidFill>
                  <a:schemeClr val="bg1"/>
                </a:solidFill>
              </a:rPr>
              <a:t> </a:t>
            </a:r>
            <a:r>
              <a:rPr lang="en-CA" sz="1400" dirty="0" err="1" smtClean="0">
                <a:solidFill>
                  <a:schemeClr val="bg1"/>
                </a:solidFill>
              </a:rPr>
              <a:t>Nutr</a:t>
            </a:r>
            <a:r>
              <a:rPr lang="en-CA" sz="1400" dirty="0" smtClean="0">
                <a:solidFill>
                  <a:schemeClr val="bg1"/>
                </a:solidFill>
              </a:rPr>
              <a:t> 2014</a:t>
            </a:r>
            <a:endParaRPr lang="en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r="12796" b="12688"/>
          <a:stretch/>
        </p:blipFill>
        <p:spPr bwMode="auto">
          <a:xfrm>
            <a:off x="2414963" y="160187"/>
            <a:ext cx="3624924" cy="43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541423" y="4793240"/>
            <a:ext cx="5544616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r-CA" sz="1200" dirty="0" err="1" smtClean="0">
                <a:solidFill>
                  <a:schemeClr val="bg1"/>
                </a:solidFill>
              </a:rPr>
              <a:t>From</a:t>
            </a:r>
            <a:r>
              <a:rPr lang="fr-CA" sz="1200" dirty="0" smtClean="0">
                <a:solidFill>
                  <a:schemeClr val="bg1"/>
                </a:solidFill>
              </a:rPr>
              <a:t> </a:t>
            </a:r>
            <a:r>
              <a:rPr lang="fr-CA" sz="1200" dirty="0" err="1" smtClean="0">
                <a:solidFill>
                  <a:schemeClr val="bg1"/>
                </a:solidFill>
              </a:rPr>
              <a:t>Mozaffarian</a:t>
            </a:r>
            <a:r>
              <a:rPr lang="fr-CA" sz="1200" dirty="0" smtClean="0">
                <a:solidFill>
                  <a:schemeClr val="bg1"/>
                </a:solidFill>
              </a:rPr>
              <a:t> </a:t>
            </a:r>
            <a:r>
              <a:rPr lang="fr-CA" sz="1200" dirty="0">
                <a:solidFill>
                  <a:schemeClr val="bg1"/>
                </a:solidFill>
              </a:rPr>
              <a:t>;</a:t>
            </a:r>
            <a:r>
              <a:rPr lang="fr-CA" sz="1200" dirty="0" smtClean="0">
                <a:solidFill>
                  <a:schemeClr val="bg1"/>
                </a:solidFill>
              </a:rPr>
              <a:t> </a:t>
            </a:r>
            <a:r>
              <a:rPr lang="fr-CA" sz="1200" dirty="0">
                <a:solidFill>
                  <a:schemeClr val="bg1"/>
                </a:solidFill>
              </a:rPr>
              <a:t>Circulation </a:t>
            </a:r>
            <a:r>
              <a:rPr lang="fr-CA" sz="1200" dirty="0" smtClean="0">
                <a:solidFill>
                  <a:schemeClr val="bg1"/>
                </a:solidFill>
              </a:rPr>
              <a:t>2016 ;133:187-225</a:t>
            </a:r>
            <a:endParaRPr kumimoji="0" lang="fr-CA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654241" y="879554"/>
            <a:ext cx="6934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3200" b="1" dirty="0">
                <a:solidFill>
                  <a:srgbClr val="19387B"/>
                </a:solidFill>
              </a:rPr>
              <a:t>Yogurt: a long-standing food to help restrain modern disease</a:t>
            </a:r>
            <a:endParaRPr lang="fr-FR" sz="3200" b="1" dirty="0">
              <a:solidFill>
                <a:srgbClr val="19387B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3034"/>
          <a:stretch/>
        </p:blipFill>
        <p:spPr bwMode="auto">
          <a:xfrm>
            <a:off x="3808888" y="2204434"/>
            <a:ext cx="1210301" cy="178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6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993" y="160965"/>
            <a:ext cx="6577374" cy="430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4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-44142" y="1071007"/>
            <a:ext cx="918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en-CA" sz="2400" b="1" dirty="0">
                <a:solidFill>
                  <a:srgbClr val="19387B"/>
                </a:solidFill>
              </a:rPr>
              <a:t>“It is abundantly clear that the current epidemic </a:t>
            </a:r>
            <a:endParaRPr lang="en-CA" sz="2400" b="1" dirty="0" smtClean="0">
              <a:solidFill>
                <a:srgbClr val="19387B"/>
              </a:solidFill>
            </a:endParaRPr>
          </a:p>
          <a:p>
            <a:pPr algn="ctr" hangingPunct="0"/>
            <a:r>
              <a:rPr lang="en-CA" sz="2400" b="1" dirty="0" smtClean="0">
                <a:solidFill>
                  <a:srgbClr val="19387B"/>
                </a:solidFill>
              </a:rPr>
              <a:t>of </a:t>
            </a:r>
            <a:r>
              <a:rPr lang="en-CA" sz="2400" b="1" dirty="0">
                <a:solidFill>
                  <a:srgbClr val="19387B"/>
                </a:solidFill>
              </a:rPr>
              <a:t>diabetes is being driven by </a:t>
            </a:r>
            <a:br>
              <a:rPr lang="en-CA" sz="2400" b="1" dirty="0">
                <a:solidFill>
                  <a:srgbClr val="19387B"/>
                </a:solidFill>
              </a:rPr>
            </a:br>
            <a:r>
              <a:rPr lang="en-CA" sz="2400" b="1" dirty="0">
                <a:solidFill>
                  <a:srgbClr val="19387B"/>
                </a:solidFill>
              </a:rPr>
              <a:t>the epidemic of obesity”</a:t>
            </a:r>
            <a:br>
              <a:rPr lang="en-CA" sz="2400" b="1" dirty="0">
                <a:solidFill>
                  <a:srgbClr val="19387B"/>
                </a:solidFill>
              </a:rPr>
            </a:br>
            <a:r>
              <a:rPr lang="en-CA" sz="2400" b="1" dirty="0">
                <a:solidFill>
                  <a:srgbClr val="19387B"/>
                </a:solidFill>
              </a:rPr>
              <a:t/>
            </a:r>
            <a:br>
              <a:rPr lang="en-CA" sz="2400" b="1" dirty="0">
                <a:solidFill>
                  <a:srgbClr val="19387B"/>
                </a:solidFill>
              </a:rPr>
            </a:br>
            <a:r>
              <a:rPr lang="en-CA" sz="2400" b="1" dirty="0">
                <a:solidFill>
                  <a:srgbClr val="19387B"/>
                </a:solidFill>
              </a:rPr>
              <a:t>De </a:t>
            </a:r>
            <a:r>
              <a:rPr lang="en-CA" sz="2400" b="1" dirty="0" err="1">
                <a:solidFill>
                  <a:srgbClr val="19387B"/>
                </a:solidFill>
              </a:rPr>
              <a:t>Fronzo</a:t>
            </a:r>
            <a:r>
              <a:rPr lang="en-CA" sz="2400" b="1" dirty="0">
                <a:solidFill>
                  <a:srgbClr val="19387B"/>
                </a:solidFill>
              </a:rPr>
              <a:t> RA</a:t>
            </a:r>
            <a:br>
              <a:rPr lang="en-CA" sz="2400" b="1" dirty="0">
                <a:solidFill>
                  <a:srgbClr val="19387B"/>
                </a:solidFill>
              </a:rPr>
            </a:br>
            <a:r>
              <a:rPr lang="en-CA" sz="2400" b="1" dirty="0">
                <a:solidFill>
                  <a:srgbClr val="19387B"/>
                </a:solidFill>
              </a:rPr>
              <a:t>Diabetes 58: 773-795, 2009</a:t>
            </a:r>
            <a:endParaRPr lang="fr-FR" sz="2400" b="1" dirty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8"/>
          <p:cNvSpPr txBox="1"/>
          <p:nvPr/>
        </p:nvSpPr>
        <p:spPr>
          <a:xfrm>
            <a:off x="2222579" y="1692781"/>
            <a:ext cx="4505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GB" sz="3200" b="1" dirty="0" smtClean="0">
                <a:solidFill>
                  <a:srgbClr val="19387B"/>
                </a:solidFill>
              </a:rPr>
              <a:t>Why are we more obese?</a:t>
            </a:r>
            <a:endParaRPr lang="fr-FR" sz="3200" b="1" dirty="0" smtClean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73832" y="258554"/>
            <a:ext cx="3039592" cy="3544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400" b="1" dirty="0">
                <a:solidFill>
                  <a:srgbClr val="002060"/>
                </a:solidFill>
              </a:rPr>
              <a:t>Inadequate macronutrient intake</a:t>
            </a:r>
          </a:p>
          <a:p>
            <a:r>
              <a:rPr lang="en-CA" sz="1400" b="1" dirty="0">
                <a:solidFill>
                  <a:srgbClr val="002060"/>
                </a:solidFill>
              </a:rPr>
              <a:t>Insufficient micronutrient intake</a:t>
            </a:r>
          </a:p>
          <a:p>
            <a:r>
              <a:rPr lang="en-CA" sz="1400" b="1" dirty="0">
                <a:solidFill>
                  <a:srgbClr val="002060"/>
                </a:solidFill>
              </a:rPr>
              <a:t>Alcohol consumption</a:t>
            </a:r>
          </a:p>
          <a:p>
            <a:r>
              <a:rPr lang="en-CA" sz="1400" b="1" dirty="0">
                <a:solidFill>
                  <a:srgbClr val="002060"/>
                </a:solidFill>
              </a:rPr>
              <a:t>Sedentary behavior</a:t>
            </a:r>
          </a:p>
          <a:p>
            <a:r>
              <a:rPr lang="en-CA" sz="1400" b="1" dirty="0">
                <a:solidFill>
                  <a:srgbClr val="002060"/>
                </a:solidFill>
              </a:rPr>
              <a:t>Lack of exercise</a:t>
            </a:r>
          </a:p>
          <a:p>
            <a:r>
              <a:rPr lang="en-CA" sz="1400" b="1" dirty="0">
                <a:solidFill>
                  <a:srgbClr val="002060"/>
                </a:solidFill>
              </a:rPr>
              <a:t>Short sleeping / Poor sleep quality</a:t>
            </a:r>
          </a:p>
          <a:p>
            <a:r>
              <a:rPr lang="en-CA" sz="1400" b="1" dirty="0">
                <a:solidFill>
                  <a:srgbClr val="002060"/>
                </a:solidFill>
              </a:rPr>
              <a:t>Inadequate feeding behaviors</a:t>
            </a:r>
          </a:p>
          <a:p>
            <a:r>
              <a:rPr lang="en-CA" sz="1400" b="1" dirty="0">
                <a:solidFill>
                  <a:srgbClr val="002060"/>
                </a:solidFill>
              </a:rPr>
              <a:t>Persistent organic pollutants</a:t>
            </a:r>
          </a:p>
          <a:p>
            <a:r>
              <a:rPr lang="en-CA" sz="1400" b="1" dirty="0">
                <a:solidFill>
                  <a:srgbClr val="002060"/>
                </a:solidFill>
              </a:rPr>
              <a:t>Demanding mental work</a:t>
            </a:r>
          </a:p>
          <a:p>
            <a:r>
              <a:rPr lang="en-CA" sz="1400" b="1" dirty="0">
                <a:solidFill>
                  <a:srgbClr val="002060"/>
                </a:solidFill>
              </a:rPr>
              <a:t>Suboptimal gut </a:t>
            </a:r>
            <a:r>
              <a:rPr lang="en-CA" sz="1400" b="1" dirty="0" err="1">
                <a:solidFill>
                  <a:srgbClr val="002060"/>
                </a:solidFill>
              </a:rPr>
              <a:t>microbiota</a:t>
            </a:r>
            <a:endParaRPr lang="en-CA" sz="1400" b="1" dirty="0">
              <a:solidFill>
                <a:srgbClr val="002060"/>
              </a:solidFill>
            </a:endParaRPr>
          </a:p>
          <a:p>
            <a:r>
              <a:rPr lang="en-CA" sz="1400" b="1" dirty="0">
                <a:solidFill>
                  <a:srgbClr val="002060"/>
                </a:solidFill>
              </a:rPr>
              <a:t>Increase in atmospheric CO</a:t>
            </a:r>
            <a:r>
              <a:rPr lang="en-CA" sz="1400" b="1" baseline="-25000" dirty="0">
                <a:solidFill>
                  <a:srgbClr val="002060"/>
                </a:solidFill>
              </a:rPr>
              <a:t>2</a:t>
            </a:r>
            <a:r>
              <a:rPr lang="en-CA" sz="1400" b="1" dirty="0">
                <a:solidFill>
                  <a:srgbClr val="002060"/>
                </a:solidFill>
              </a:rPr>
              <a:t> </a:t>
            </a:r>
            <a:r>
              <a:rPr lang="en-CA" sz="1400" b="1" dirty="0" smtClean="0">
                <a:solidFill>
                  <a:srgbClr val="002060"/>
                </a:solidFill>
              </a:rPr>
              <a:t>?</a:t>
            </a:r>
          </a:p>
          <a:p>
            <a:endParaRPr lang="en-CA" sz="1400" b="1" baseline="-25000" dirty="0">
              <a:solidFill>
                <a:srgbClr val="002060"/>
              </a:solidFill>
            </a:endParaRPr>
          </a:p>
          <a:p>
            <a:pPr algn="ctr"/>
            <a:r>
              <a:rPr lang="en-CA" sz="4000" b="1" baseline="-25000" dirty="0" smtClean="0">
                <a:solidFill>
                  <a:srgbClr val="FF6600"/>
                </a:solidFill>
              </a:rPr>
              <a:t>X</a:t>
            </a:r>
          </a:p>
          <a:p>
            <a:pPr algn="ctr"/>
            <a:endParaRPr lang="en-CA" sz="4000" b="1" baseline="-25000" dirty="0">
              <a:solidFill>
                <a:srgbClr val="FF66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8232" y="3436883"/>
            <a:ext cx="1444121" cy="3090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/>
              <a:t>Heredity</a:t>
            </a:r>
            <a:endParaRPr lang="fr-BE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73832" y="3872011"/>
            <a:ext cx="1109892" cy="189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722644" y="4128985"/>
            <a:ext cx="1108843" cy="4719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err="1" smtClean="0"/>
              <a:t>Energy</a:t>
            </a:r>
            <a:endParaRPr lang="fr-BE" sz="1400" dirty="0" smtClean="0"/>
          </a:p>
          <a:p>
            <a:pPr algn="ctr"/>
            <a:r>
              <a:rPr lang="fr-BE" sz="1400" dirty="0" err="1" smtClean="0"/>
              <a:t>intake</a:t>
            </a:r>
            <a:endParaRPr lang="fr-BE" sz="1400" dirty="0" smtClean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81937" y="3966604"/>
            <a:ext cx="2888242" cy="16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angle isocèle 9"/>
          <p:cNvSpPr/>
          <p:nvPr/>
        </p:nvSpPr>
        <p:spPr>
          <a:xfrm>
            <a:off x="4580946" y="4116375"/>
            <a:ext cx="216024" cy="229536"/>
          </a:xfrm>
          <a:prstGeom prst="triangl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llipse 10"/>
          <p:cNvSpPr/>
          <p:nvPr/>
        </p:nvSpPr>
        <p:spPr>
          <a:xfrm>
            <a:off x="4355976" y="436290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1"/>
          <p:cNvSpPr/>
          <p:nvPr/>
        </p:nvSpPr>
        <p:spPr>
          <a:xfrm>
            <a:off x="4572000" y="436290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Ellipse 12"/>
          <p:cNvSpPr/>
          <p:nvPr/>
        </p:nvSpPr>
        <p:spPr>
          <a:xfrm>
            <a:off x="4788024" y="436290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3"/>
          <p:cNvSpPr/>
          <p:nvPr/>
        </p:nvSpPr>
        <p:spPr>
          <a:xfrm>
            <a:off x="4499992" y="450692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llipse 14"/>
          <p:cNvSpPr/>
          <p:nvPr/>
        </p:nvSpPr>
        <p:spPr>
          <a:xfrm>
            <a:off x="4716016" y="4506921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8" name="Connecteur droit avec flèche 17"/>
          <p:cNvCxnSpPr>
            <a:stCxn id="13" idx="2"/>
          </p:cNvCxnSpPr>
          <p:nvPr/>
        </p:nvCxnSpPr>
        <p:spPr>
          <a:xfrm flipH="1">
            <a:off x="4139952" y="4470917"/>
            <a:ext cx="216024" cy="10801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9"/>
          <p:cNvCxnSpPr/>
          <p:nvPr/>
        </p:nvCxnSpPr>
        <p:spPr>
          <a:xfrm>
            <a:off x="5004048" y="4434913"/>
            <a:ext cx="216024" cy="10801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833241" y="3726763"/>
            <a:ext cx="1108843" cy="4719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bg1"/>
                </a:solidFill>
              </a:rPr>
              <a:t>Energy</a:t>
            </a:r>
          </a:p>
          <a:p>
            <a:pPr algn="ctr"/>
            <a:r>
              <a:rPr lang="en-CA" sz="1400" dirty="0">
                <a:solidFill>
                  <a:schemeClr val="bg1"/>
                </a:solidFill>
              </a:rPr>
              <a:t>expenditure</a:t>
            </a:r>
            <a:endParaRPr lang="fr-C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resan\AppData\Local\Temp\notesAF3A78\N&amp;G_DII_Signalisation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63930"/>
            <a:ext cx="9144000" cy="8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8"/>
          <p:cNvSpPr txBox="1"/>
          <p:nvPr/>
        </p:nvSpPr>
        <p:spPr>
          <a:xfrm>
            <a:off x="616466" y="1541432"/>
            <a:ext cx="7717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en-CA" sz="3200" b="1" dirty="0">
                <a:solidFill>
                  <a:srgbClr val="19387B"/>
                </a:solidFill>
              </a:rPr>
              <a:t>Risk factors related to obesity and diabetes: </a:t>
            </a:r>
            <a:br>
              <a:rPr lang="en-CA" sz="3200" b="1" dirty="0">
                <a:solidFill>
                  <a:srgbClr val="19387B"/>
                </a:solidFill>
              </a:rPr>
            </a:br>
            <a:r>
              <a:rPr lang="en-CA" sz="3200" b="1" dirty="0">
                <a:solidFill>
                  <a:srgbClr val="19387B"/>
                </a:solidFill>
              </a:rPr>
              <a:t>Is insufficient dairy intake </a:t>
            </a:r>
            <a:br>
              <a:rPr lang="en-CA" sz="3200" b="1" dirty="0">
                <a:solidFill>
                  <a:srgbClr val="19387B"/>
                </a:solidFill>
              </a:rPr>
            </a:br>
            <a:r>
              <a:rPr lang="en-CA" sz="3200" b="1" dirty="0">
                <a:solidFill>
                  <a:srgbClr val="19387B"/>
                </a:solidFill>
              </a:rPr>
              <a:t>part of the problem?</a:t>
            </a:r>
            <a:endParaRPr lang="fr-FR" sz="3200" b="1" dirty="0">
              <a:solidFill>
                <a:srgbClr val="193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microsoft.com/sharepoint/v3/field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36019</TotalTime>
  <Words>1631</Words>
  <Application>Microsoft Office PowerPoint</Application>
  <PresentationFormat>On-screen Show (16:9)</PresentationFormat>
  <Paragraphs>367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2_Office Theme</vt:lpstr>
      <vt:lpstr>Yogurt: a long-standing food to help  restrain modern disease  Angelo Tremblay Department of Kinesiology Laval University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STASSATI</cp:lastModifiedBy>
  <cp:revision>450</cp:revision>
  <cp:lastPrinted>2014-09-26T07:07:59Z</cp:lastPrinted>
  <dcterms:created xsi:type="dcterms:W3CDTF">2010-04-12T23:12:02Z</dcterms:created>
  <dcterms:modified xsi:type="dcterms:W3CDTF">2016-11-17T14:00:35Z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NXPowerLiteLastOptimized">
    <vt:lpwstr>6358170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D5.0.6</vt:lpwstr>
  </property>
</Properties>
</file>